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ink/ink2.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3"/>
  </p:sldMasterIdLst>
  <p:notesMasterIdLst>
    <p:notesMasterId r:id="rId44"/>
  </p:notesMasterIdLst>
  <p:sldIdLst>
    <p:sldId id="256" r:id="rId4"/>
    <p:sldId id="1889" r:id="rId5"/>
    <p:sldId id="1894" r:id="rId6"/>
    <p:sldId id="1910" r:id="rId7"/>
    <p:sldId id="1903" r:id="rId8"/>
    <p:sldId id="1902" r:id="rId9"/>
    <p:sldId id="1904" r:id="rId10"/>
    <p:sldId id="1911" r:id="rId11"/>
    <p:sldId id="1915" r:id="rId12"/>
    <p:sldId id="1912" r:id="rId13"/>
    <p:sldId id="1879" r:id="rId14"/>
    <p:sldId id="1841" r:id="rId15"/>
    <p:sldId id="1884" r:id="rId16"/>
    <p:sldId id="1873" r:id="rId17"/>
    <p:sldId id="1878" r:id="rId18"/>
    <p:sldId id="279" r:id="rId19"/>
    <p:sldId id="1875" r:id="rId20"/>
    <p:sldId id="1899" r:id="rId21"/>
    <p:sldId id="1877" r:id="rId22"/>
    <p:sldId id="1874" r:id="rId23"/>
    <p:sldId id="1907" r:id="rId24"/>
    <p:sldId id="327" r:id="rId25"/>
    <p:sldId id="1916" r:id="rId26"/>
    <p:sldId id="1891" r:id="rId27"/>
    <p:sldId id="1914" r:id="rId28"/>
    <p:sldId id="1882" r:id="rId29"/>
    <p:sldId id="1892" r:id="rId30"/>
    <p:sldId id="1908" r:id="rId31"/>
    <p:sldId id="1893" r:id="rId32"/>
    <p:sldId id="1887" r:id="rId33"/>
    <p:sldId id="1888" r:id="rId34"/>
    <p:sldId id="1909" r:id="rId35"/>
    <p:sldId id="1895" r:id="rId36"/>
    <p:sldId id="1896" r:id="rId37"/>
    <p:sldId id="1898" r:id="rId38"/>
    <p:sldId id="1897" r:id="rId39"/>
    <p:sldId id="1917" r:id="rId40"/>
    <p:sldId id="1880" r:id="rId41"/>
    <p:sldId id="1881" r:id="rId42"/>
    <p:sldId id="267" r:id="rId4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81BE"/>
    <a:srgbClr val="25B1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50"/>
    <p:restoredTop sz="95284"/>
  </p:normalViewPr>
  <p:slideViewPr>
    <p:cSldViewPr snapToGrid="0">
      <p:cViewPr varScale="1">
        <p:scale>
          <a:sx n="129" d="100"/>
          <a:sy n="129" d="100"/>
        </p:scale>
        <p:origin x="472" y="18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3T07:33:27.546"/>
    </inkml:context>
    <inkml:brush xml:id="br0">
      <inkml:brushProperty name="width" value="0.035" units="cm"/>
      <inkml:brushProperty name="height" value="0.035" units="cm"/>
    </inkml:brush>
  </inkml:definitions>
  <inkml:trace contextRef="#ctx0" brushRef="#br0">1541 1 24575,'7'0'0,"-3"3"0,-1 1 0,-3 7 0,0 2 0,0 0 0,-3 2 0,2 4 0,-7-1 0,3 5 0,-4 7 0,4-14 0,-1 8 0,3-12 0,-2 0 0,0 5 0,1-4 0,1-2 0,-2 7 0,1-4 0,-10 14 0,12-14 0,-10 3 0,6 8 0,-1-14 0,-4 31 0,6-31 0,-3 14 0,3-8 0,1-7 0,-5 11 0,5-13 0,-3 4 0,-1-1 0,1-3 0,-2 8 0,5-8 0,-3 8 0,-3 3 0,1-5 0,-4 3 0,2-6 0,2 2 0,-7 4 0,7-7 0,1 0 0,1-6 0,7 3 0,-7 0 0,-1 1 0,3-1 0,-3 1 0,5-1 0,-1 0 0,-3 0 0,0 0 0,3 0 0,-2 0 0,5 0 0,-5 0 0,2 0 0,0 0 0,-2-3 0,2 2 0,0-2 0,-3 7 0,3-2 0,-3 2 0,3-4 0,-2-3 0,5 2 0,-5-2 0,5 3 0,-5-3 0,5 2 0,-6-2 0,3 8 0,-3-7 0,-1 5 0,0-1 0,1-1 0,-1 8 0,1-8 0,-1 3 0,1-4 0,3 0 0,-2 0 0,2 0 0,0 0 0,-2 0 0,2 0 0,0 0 0,-2-3 0,5 3 0,-5-3 0,5 3 0,-5 0 0,5 10 0,-2-8 0,3 13 0,-3-14 0,2 4 0,-2-1 0,3-3 0,0 4 0,0-5 0,0 0 0,0 0 0,3 0 0,8 17 0,-5-12 0,11 16 0,-12-19 0,11 6 0,-3-2 0,-4 0 0,2-2 0,-7-4 0,3 0 0,-3 0 0,-1 0 0,0 0 0,-2 5 0,5-4 0,-5 8 0,2-8 0,-3 3 0,0 1 0,0 0 0,-4 5 0,3 0 0,-2-4 0,-2 9 0,4-13 0,-7 13 0,7-14 0,-3 4 0,1-5 0,2 0 0,-11 10 0,7-8 0,-5 13 0,-8-2 0,10-1 0,-12 6 0,0 0 0,12-6 0,-11 6 0,15-13 0,-4 0 0,4-5 0,-2 0 0,5 0 0,-5-3 0,5 2 0,-5-2 0,5 3 0,-5 0 0,2-3 0,-3 2 0,-1 3 0,1-1 0,0 3 0,-1 1 0,1-4 0,-1 3 0,1-4 0,0 0 0,3 0 0,-2-3 0,-2 3 0,3-3 0,-16 10 0,14-6 0,-10 5 0,10-6 0,0 0 0,-5 1 0,4-1 0,-3 0 0,3 5 0,1-4 0,-1 4 0,4-5 0,1 0 0,3 0 0,0 0 0,0 0 0,0 0 0,0 0 0,0 0 0,0 0 0,0 0 0,3 0 0,-2 0 0,5 0 0,-5 0 0,5 0 0,-5 4 0,2-3 0,0 4 0,1-5 0,0 10 0,-1-7 0,0 4 0,-2-3 0,2-6 0,0 6 0,-2-4 0,2 0 0,-3 5 0,0-4 0,0 13 0,0-11 0,0 12 0,0-4 0,0 0 0,0 5 0,0-10 0,0-2 0,0 1 0,0 0 0,0 5 0,0 0 0,0-4 0,0 3 0,0-8 0,0 8 0,0-8 0,0 4 0,0-5 0,0 0 0,0 0 0,0 0 0,0 4 0,0 2 0,0 4 0,-3 0 0,2-5 0,-7 4 0,7-3 0,-3-1 0,1 4 0,2-3 0,-3 0 0,-1 8 0,0-7 0,0 5 0,-3 2 0,3-7 0,0 15 0,-2-15 0,6 8 0,-2-10 0,0 1 0,-3 9 0,2-13 0,0 8 0,4 1 0,-4-4 0,3 4 0,-3-7 0,4-3 0,-4 3 0,3-3 0,-2 8 0,-1-3 0,3 4 0,-3 5 0,1-8 0,-2 14 0,1-18 0,-1 7 0,1-6 0,3 2 0,-14 20 0,7-6 0,-5 4 0,5-10 0,4-12 0,-1 2 0,-2 1 0,6-4 0,-3 8 0,1-4 0,2 1 0,-3 3 0,4-4 0,0 1 0,0 3 0,4-4 0,-3 1 0,6 3 0,-6-4 0,3 18 0,1 4 0,-4 30 0,5-21 0,-6 20 0,0-24 0,0-6 0,0-3 0,0-17 0,0 2 0,0-6 0,0 2 0,0-4 0,0 0 0,0 0 0,0 0 0,0 0 0,0 10 0,0-7 0,0 12 0,-4-10 0,3 1 0,-3-2 0,4-4 0,0 0 0,-3 0 0,2 0 0,-2 5 0,3-4 0,0 3 0,-4 1 0,3-4 0,-6 4 0,7-5 0,-7 0 0,7 4 0,-7-3 0,2 14 0,1-13 0,-4 9 0,7-11 0,-5 0 0,5 4 0,-2-3 0,0 4 0,2-1 0,-5-3 0,5 4 0,-2-1 0,0-2 0,2 6 0,-5-6 0,5 2 0,-2-4 0,3 0 0,-4 10 0,-1-3 0,-4 5 0,-4 2 0,4-11 0,-4 12 0,6-14 0,-2 11 0,2-10 0,-2 16 0,-4-6 0,3 6 0,-18 13 0,17-17 0,-17 17 0,19-24 0,-4 4 0,6-11 0,3 0 0,-6 0 0,8 5 0,-9-3 0,3 7 0,3-8 0,-6 0 0,10-2 0,-2-2 0,3 3 0,0 5 0,0-4 0,0 3 0,0-4 0,0 0 0,0 0 0,0 1 0,3-1 0,-2 0 0,2 0 0,0 0 0,-2 0 0,2 0 0,1 4 0,0-3 0,1 4 0,2 5 0,-2-3 0,4 4 0,-5-6 0,3-1 0,-2 2 0,0 4 0,10 21 0,-8-10 0,18 34 0,-13-21 0,1 6 0,-8 6 0,-5-29 0,0 8 0,0-20 0,0-4 0,0 4 0,0-1 0,0 2 0,0-1 0,0 0 0,0-5 0,0 0 0,-3 0 0,2 0 0,-2 0 0,-1 4 0,3-3 0,-6 4 0,3-1 0,0-3 0,-4 8 0,4-8 0,0 4 0,-3-1 0,3-3 0,-5 8 0,5-7 0,-3 2 0,-4 13 0,2-12 0,-2 12 0,5-17 0,5 0 0,-5 5 0,5-4 0,-6 3 0,-3 6 0,2-7 0,-11 18 0,14-19 0,-8 13 0,9-14 0,-4 3 0,1-4 0,0 0 0,3 0 0,-2-3 0,5 3 0,-2-3 0,-4 3 0,1 5 0,-6-3 0,8 2 0,-3-4 0,7 0 0,-7 0 0,7 0 0,-7-3 0,7 2 0,-7 3 0,3-4 0,-1 5 0,-1-6 0,-3 8 0,4 0 0,-5 1 0,-1 16 0,1-13 0,-5 19 0,6-16 0,4-1 0,1-6 0,1-5 0,2 0 0,-2 0 0,3 0 0,0 0 0,0 0 0,0 0 0,0 0 0,0 0 0,0 0 0,0 4 0,0 2 0,3-1 0,-2 4 0,2-8 0,0 1 0,-2-3 0,5-2 0,-5 3 0,6 4 0,-6-2 0,5 2 0,-2-4 0,0 0 0,3 4 0,-6-2 0,7 7 0,-4-4 0,1 1 0,2-2 0,-6-4 0,2 0 0,0-3 0,-2 2 0,2-2 0,-3 3 0,3-3 0,-2 2 0,2-2 0,0 3 0,-2 0 0,2 0 0,0-3 0,2 7 0,3 4 0,0-1 0,1 3 0,-2-13 0,4-1 0,2-3 0,-1 0 0,4 0 0,-8 0 0,4 0 0,-1 0 0,-6 0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3T07:34:02.882"/>
    </inkml:context>
    <inkml:brush xml:id="br0">
      <inkml:brushProperty name="width" value="0.035" units="cm"/>
      <inkml:brushProperty name="height" value="0.035" units="cm"/>
    </inkml:brush>
  </inkml:definitions>
  <inkml:trace contextRef="#ctx0" brushRef="#br0">1845 0 24575,'4'7'0,"2"-3"0,-5 2 0,2-2 0,-3 3 0,3-3 0,-2 2 0,2-2 0,-3 3 0,3-3 0,-2 2 0,2-2 0,-3 3 0,0 0 0,0 0 0,0 0 0,0 0 0,0 0 0,0 0 0,0 0 0,0 1 0,-3-5 0,2 4 0,-2-3 0,3 3 0,0 0 0,-3-4 0,2 4 0,-2-3 0,0 3 0,2 0 0,-2 0 0,0 0 0,2 0 0,-6 4 0,3-3 0,-1 4 0,2-5 0,3 0 0,-3 0 0,2 0 0,-5 0 0,5 0 0,-2 0 0,0-3 0,2 2 0,-6 2 0,3 1 0,0 2 0,-2-4 0,2 0 0,0 5 0,-2-4 0,5 3 0,-6 1 0,3-7 0,-1 10 0,-1-13 0,5 8 0,-6-1 0,3-1 0,-4 8 0,4-8 0,0 3 0,1-4 0,-1 0 0,0 0 0,1 0 0,0-3 0,-2 7 0,1-6 0,-3 11 0,6-8 0,-6 0 0,6 3 0,-5-6 0,5 11 0,-5-8 0,5 4 0,-5-5 0,1 4 0,1-3 0,-3 4 0,6-5 0,-2 0 0,0 0 0,2 0 0,-5 0 0,5 0 0,-2 0 0,0-3 0,2 2 0,-2-2 0,0 7 0,2-3 0,-3 4 0,1-8 0,2 2 0,-2-2 0,3 3 0,-3 0 0,2 0 0,-2 0 0,3 0 0,0 0 0,0 0 0,0 0 0,0 0 0,0 0 0,0 0 0,0 0 0,-3 0 0,2 0 0,-2 0 0,3 0 0,-3 0 0,2 0 0,-2 0 0,3 5 0,-3-4 0,2 3 0,-2-4 0,3 0 0,0 0 0,-3-3 0,2 3 0,-2-4 0,3 4 0,0 1 0,-3-1 0,2 0 0,-2 0 0,0 0 0,2 0 0,-2 0 0,3 0 0,-3-3 0,2 2 0,-2-2 0,0 3 0,2 0 0,-6-3 0,7 2 0,-7-2 0,7 3 0,-7 0 0,7 0 0,-7-3 0,7 2 0,-7-2 0,7 3 0,-7 0 0,4 0 0,-1 0 0,-3-3 0,7 2 0,-7-2 0,7 3 0,-7 0 0,3 0 0,-3 0 0,4 0 0,-4 0 0,6 0 0,-5-3 0,5 2 0,-5-2 0,2 3 0,0 0 0,-2 0 0,2 0 0,0 0 0,-2 0 0,2 0 0,-3 0 0,3 0 0,-2-3 0,2 2 0,0-2 0,-2 0 0,2 2 0,-3-2 0,3 3 0,-2-3 0,5 3 0,-5-7 0,2 7 0,-3-4 0,3 4 0,-2 0 0,2 0 0,-3 1 0,0-1 0,0 0 0,3 0 0,-2-4 0,5 4 0,-5-7 0,5 7 0,-5-6 0,5 5 0,-5-5 0,2 5 0,-3-2 0,0 0 0,3 2 0,-2-2 0,2 0 0,-3 2 0,0-2 0,0 0 0,3 2 0,-2-5 0,2 5 0,-3-5 0,3 5 0,-2-5 0,2 5 0,-3-5 0,0 5 0,0-5 0,0 5 0,0-2 0,0 0 0,3 2 0,-3-5 0,7 5 0,-7-5 0,3 5 0,1-2 0,-4 0 0,3 2 0,1-2 0,-4 3 0,7 0 0,-7-3 0,7 2 0,-7-5 0,6 5 0,-5-5 0,5 5 0,-5-5 0,5 5 0,-5-5 0,5 5 0,-5-5 0,5 5 0,-5-5 0,5 5 0,-5-5 0,5 5 0,-5-5 0,5 5 0,-5-5 0,5 5 0,-5-5 0,2 5 0,0-2 0,-2 0 0,5 2 0,-5-5 0,5 5 0,-5-5 0,5 5 0,-2-2 0,0 0 0,2 2 0,-5-5 0,5 5 0,-5-2 0,5 3 0,-5-3 0,5 3 0,-2-4 0,3 4 0,-3 0 0,2 0 0,-2 1 0,0-5 0,2 4 0,-2-3 0,3 3 0,-3 0 0,2 0 0,-2 0 0,0-3 0,2 2 0,-2-2 0,0 0 0,2 2 0,-2-2 0,3 3 0,-3-3 0,2 2 0,-2-2 0,0 0 0,2 2 0,-2-2 0,0 0 0,2 2 0,-2-2 0,0 3 0,-1 0 0,0 0 0,1 0 0,0-3 0,2 2 0,-5-2 0,5 3 0,-2 0 0,0 0 0,2 0 0,-5-3 0,5 2 0,-2-2 0,3 3 0,-3-3 0,2 2 0,-5-2 0,5 3 0,-2 0 0,0 0 0,2 3 0,-2-2 0,3 2 0,-3-6 0,2 2 0,-2-2 0,3 3 0,-3-3 0,2 2 0,-2-2 0,3 3 0,0 0 0,0 0 0,-3-3 0,2 3 0,-2 1 0,3 0 0,0 3 0,0-4 0,-3-3 0,2 3 0,-2-3 0,0 3 0,2 0 0,-2 0 0,0-4 0,2 4 0,-5-3 0,5 3 0,-6-3 0,7 2 0,-7-5 0,7 5 0,-7-5 0,7 5 0,-7-5 0,4 5 0,-1-2 0,-3 0 0,3 2 0,1-2 0,-4 0 0,3 2 0,-3-2 0,0 3 0,0 0 0,4 0 0,-4-3 0,6 2 0,-5-5 0,5 5 0,-5-5 0,5 5 0,-5-5 0,5 5 0,-5-5 0,5 5 0,-5-5 0,5 5 0,-5-5 0,5 5 0,-5-5 0,2 5 0,-3-2 0,0 3 0,0 0 0,0-3 0,3 2 0,-2-2 0,2 3 0,-3 0 0,-4 1 0,6-1 0,-6 1 0,7-1 0,-3 0 0,0 0 0,3 0 0,-2-3 0,5 2 0,-5-2 0,5 3 0,-2 0 0,0-3 0,2 2 0,-2-2 0,0 3 0,2 0 0,-2 0 0,3 0 0,0 0 0,0 0 0,0 0 0,0 0 0,-3 0 0,2 0 0,-2 0 0,3 0 0,0 0 0,0 0 0,0 0 0,0 0 0,0 0 0,-3 0 0,2 0 0,-2 0 0,3 0 0,0 5 0,0-4 0,0 3 0,0-4 0,0 0 0,0 0 0,0 0 0,0 0 0,0 0 0,0 0 0,3 0 0,-2 1 0,5-5 0,-5 4 0,5-3 0,-5 3 0,5 0 0,-2 0 0,0 0 0,2-3 0,-5 2 0,5-2 0,-2 3 0,0 0 0,2 0 0,-2 0 0,3-3 0,-3 2 0,2-5 0,-2 5 0,3-5 0,-3 5 0,2-5 0,-2 5 0,3-2 0,0 0 0,0 2 0,0-2 0,0 0 0,-3 2 0,2-5 0,-2 5 0,3-2 0,0 0 0,-3 2 0,2-5 0,-5 5 0,5-2 0,-2 3 0,3-3 0,1 7 0,-1-6 0,1 6 0,-4-4 0,2-3 0,-2 2 0,0-2 0,2 0 0,-5 2 0,5-2 0,-5 3 0,5 0 0,-5 0 0,2 0 0,0-3 0,-2 2 0,2-2 0,0 0 0,-2 2 0,2-2 0,-3 3 0,3-3 0,-2 2 0,2-2 0,-3 3 0,0 0 0,0 0 0,0 0 0,3-3 0,-2 3 0,2-4 0,-3 4 0,0 1 0,3-1 0,-2 0 0,2 0 0,-3 0 0,0 0 0,0 0 0,0 0 0,3 0 0,-2 4 0,2-3 0,-3 4 0,0-5 0,0 0 0,0 4 0,4 2 0,-3-1 0,3 0 0,-4-5 0,0 0 0,0 0 0,0 0 0,0 0 0,-3 0 0,2 0 0,-5-3 0,5 2 0,-5-2 0,5 3 0,-5-3 0,5 2 0,-6-5 0,4 5 0,-4-5 0,3 5 0,-3-2 0,4 0 0,-1 2 0,-3-5 0,3 5 0,-3-5 0,4 5 0,-4-5 0,3 5 0,-3-5 0,4 5 0,-4-5 0,3 5 0,-3-5 0,3 5 0,-2-5 0,2 5 0,-3-2 0,0 3 0,0-3 0,3 2 0,-2-5 0,2 5 0,0-2 0,-2 0 0,2 3 0,-3-4 0,3 4 0,-2-3 0,5 3 0,-5-7 0,5 7 0,-5-7 0,5 7 0,-5-7 0,5 7 0,-5-7 0,5 7 0,-5-3 0,2 3 0,-3 0 0,3 0 0,-2-4 0,2 4 0,0-3 0,-2 3 0,2 0 0,-4 4 0,1-6 0,-1 10 0,4-10 0,-3 7 0,3-5 0,0 0 0,-3 4 0,2 2 0,1-1 0,0 0 0,1-5 0,2 0 0,-2 0 0,3 0 0,0 0 0,-3 0 0,2 0 0,-5-3 0,5 2 0,-2-2 0,3 3 0,0 0 0,0 0 0,0 0 0,0 0 0,0 0 0,0 0 0,0 0 0,0 0 0,3 0 0,-2 0 0,2 0 0,0 0 0,-2 0 0,2 0 0,-3 0 0,0 0 0,0 5 0,3-4 0,-2 3 0,2-4 0,-3 0 0,0 1 0,0-1 0,3-4 0,-2 4 0,2-3 0,-3 3 0,3 0 0,-2 0 0,2 0 0,0-3 0,-2 2 0,2-2 0,-3 3 0,3 0 0,-2 0 0,2 0 0,-3 0 0,0 0 0,0 4 0,0-3 0,0 8 0,0-8 0,0 4 0,0-1 0,0-2 0,-4 6 0,3-6 0,-3 2 0,0 6 0,3-7 0,-7 12 0,7-14 0,-6 3 0,6 6 0,-2-7 0,-1 12 0,3-14 0,-6 3 0,3 1 0,0-4 0,0 3 0,1-4 0,2 0 0,-5 0 0,5 0 0,-5-3 0,5 3 0,-2-4 0,0 1 0,2 3 0,-2-3 0,0 3 0,2 0 0,-5-4 0,5 4 0,-2-3 0,0-1 0,2 4 0,-2-3 0,0 0 0,2 2 0,-2-2 0,0 0 0,2 2 0,-6-2 0,7 3 0,-3 0 0,-1-3 0,4 2 0,-3-2 0,-1 3 0,4 0 0,-3 0 0,-1-3 0,4 2 0,-3-2 0,3 3 0,0 0 0,0 0 0,0 0 0,-4 0 0,4 0 0,-3 0 0,3 0 0,-4-3 0,4 2 0,-7-2 0,7 3 0,-4 0 0,4 0 0,0 0 0,-3-3 0,3 2 0,-4-2 0,1 8 0,-1-4 0,-1 3 0,2-4 0,0 0 0,-1 0 0,0 0 0,1 0 0,0 0 0,2 0 0,-6 5 0,6 0 0,-6 1 0,3-2 0,0-4 0,-2 5 0,5-4 0,-3 4 0,1-5 0,2 0 0,-2 0 0,0-4 0,2 4 0,-2 1 0,0-3 0,2 6 0,-2-7 0,3 3 0,0 0 0,0 0 0,0 0 0,0 0 0,0 0 0,0 0 0,0 0 0,0 0 0,0 0 0,0 0 0,0 0 0,0 0 0,0 0 0,0 0 0,3 0 0,-2 0 0,2 0 0,-3 0 0,3 0 0,-2 0 0,2 0 0,-3 0 0,0 0 0,3 0 0,-2 0 0,2 0 0,-3 0 0,0 0 0,0 0 0,0 0 0,0 0 0,3-3 0,-2 2 0,2-2 0,-3 3 0,3-3 0,-2 2 0,2-2 0,-3 3 0,3-3 0,-2 3 0,2-4 0,-3 4 0,0 0 0,0 0 0,0 1 0,3-5 0,-2 4 0,2-3 0,-3 3 0,0 0 0,0 0 0,0 0 0,0 0 0,0 0 0,0 0 0,0 0 0,0 0 0,0 0 0,-3 0 0,2 0 0,-5 0 0,5 0 0,-6 4 0,3-3 0,-4 8 0,4-8 0,-3 4 0,2-1 0,-2-6 0,-1 11 0,0-11 0,4 6 0,-3 0 0,6-2 0,-3 2 0,4-4 0,0 0 0,0 0 0,-3 0 0,-1-3 0,0 2 0,-2-2 0,2 0 0,-3 2 0,3-2 0,1 3 0,0 0 0,2 0 0,-2 0 0,0-3 0,2 2 0,-2-2 0,0 0 0,2 2 0,-2-2 0,3 3 0,0 0 0,0 0 0,0 0 0,0 0 0,-3 1 0,2-1 0,-2 0 0,3 0 0,0 0 0,0 0 0,0 0 0,0 0 0,0 0 0,0 0 0,0 0 0,0 0 0,0 0 0,0 0 0,0 0 0,0 0 0,0 0 0,0 0 0,0 0 0,-3-3 0,2 2 0,-2-2 0,3 3 0,0 0 0,0 0 0,0 0 0,-3-3 0,2 2 0,-2-2 0,3 3 0,0 0 0,0 0 0,0 0 0,0 0 0,0 0 0,0 0 0,0 0 0,0 0 0,0 0 0,0 0 0,0 0 0,0 0 0,0 0 0,0 0 0,0 0 0,0 0 0,0 0 0,0 0 0,0 0 0,0 0 0,0 0 0,0 0 0,0 0 0,0 0 0,0 0 0,0 0 0,0 1 0,0-1 0,0 0 0,0 0 0,0 0 0,0 0 0,-3 0 0,2 0 0,-2 0 0,3 0 0,0 0 0,0 0 0,0 0 0,0 0 0,0 0 0,0 0 0,-3-3 0,2 2 0,-2-2 0,3 3 0,0 0 0,0 0 0,0 0 0,0 0 0,0 0 0,0 0 0,-3 0 0,2 4 0,-2-2 0,3 2 0,-3-7 0,2 2 0,-2-2 0,3 3 0,0 0 0,-3 0 0,2 0 0,-2 0 0,3 0 0,-3-3 0,2 2 0,-2-2 0,3 3 0,0 0 0,-3-3 0,2 2 0,-2-2 0,3 3 0,-3 0 0,2 0 0,-2 0 0,0-3 0,2 3 0,-2-4 0,3 4 0,0 0 0,-3 0 0,2 0 0,-2 1 0,0-5 0,2 4 0,-2-3 0,3 3 0,0 0 0,-3 0 0,2 0 0,-2 0 0,0 0 0,2 0 0,-2 0 0,3 0 0,0 0 0,0 0 0,-3-3 0,2 2 0,-2-2 0,3 3 0,0 0 0,0 0 0,-3-3 0,2 2 0,-2-2 0,3 3 0,0 0 0,0 0 0,0 0 0,0 0 0,0 0 0,0 0 0,-3-3 0,2 2 0,-2-2 0,3 3 0,-3 0 0,2 0 0,-2 0 0,3 0 0,0 0 0,0 0 0,0 0 0,0 0 0,0 0 0,0 0 0,0 0 0,0 0 0,-3 0 0,2 0 0,-2 0 0,3 0 0,0 0 0,0 0 0,0 0 0,-3-3 0,2 3 0,-2-4 0,3 4 0,0-3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zh-TW"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 name="Google Shape;6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6" name="Google Shape;66;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altLang="zh-TW" sz="1200">
                <a:solidFill>
                  <a:schemeClr val="dk1"/>
                </a:solidFill>
                <a:latin typeface="Calibri"/>
                <a:ea typeface="Calibri"/>
                <a:cs typeface="Calibri"/>
                <a:sym typeface="Calibri"/>
              </a:rPr>
              <a:t>1</a:t>
            </a:fld>
            <a:endParaRPr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a:extLst>
            <a:ext uri="{FF2B5EF4-FFF2-40B4-BE49-F238E27FC236}">
              <a16:creationId xmlns:a16="http://schemas.microsoft.com/office/drawing/2014/main" id="{C33032FB-D570-DF9B-CD2A-EEAB69D306B2}"/>
            </a:ext>
          </a:extLst>
        </p:cNvPr>
        <p:cNvGrpSpPr/>
        <p:nvPr/>
      </p:nvGrpSpPr>
      <p:grpSpPr>
        <a:xfrm>
          <a:off x="0" y="0"/>
          <a:ext cx="0" cy="0"/>
          <a:chOff x="0" y="0"/>
          <a:chExt cx="0" cy="0"/>
        </a:xfrm>
      </p:grpSpPr>
      <p:sp>
        <p:nvSpPr>
          <p:cNvPr id="75" name="Google Shape;75;g1a4849a576e_0_0:notes">
            <a:extLst>
              <a:ext uri="{FF2B5EF4-FFF2-40B4-BE49-F238E27FC236}">
                <a16:creationId xmlns:a16="http://schemas.microsoft.com/office/drawing/2014/main" id="{903C4625-7E5C-8083-5E24-021DE2AA685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g1a4849a576e_0_0:notes">
            <a:extLst>
              <a:ext uri="{FF2B5EF4-FFF2-40B4-BE49-F238E27FC236}">
                <a16:creationId xmlns:a16="http://schemas.microsoft.com/office/drawing/2014/main" id="{D2B948BD-D366-BA22-92FF-A7F4796208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3243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a4849a576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g1a4849a57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6687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a4849a576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取到小數點後第二位</a:t>
            </a:r>
            <a:r>
              <a:rPr lang="en-US" dirty="0"/>
              <a:t> x y fix</a:t>
            </a:r>
            <a:endParaRPr dirty="0"/>
          </a:p>
        </p:txBody>
      </p:sp>
      <p:sp>
        <p:nvSpPr>
          <p:cNvPr id="76" name="Google Shape;76;g1a4849a57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74954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a4849a576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取到小數點後第二位</a:t>
            </a:r>
            <a:r>
              <a:rPr lang="en-US" dirty="0"/>
              <a:t> </a:t>
            </a:r>
            <a:r>
              <a:rPr lang="en-US" dirty="0" err="1"/>
              <a:t>圖文</a:t>
            </a:r>
            <a:r>
              <a:rPr lang="zh-TW" altLang="en-US" dirty="0"/>
              <a:t>要能看懂（畢竟不是口頭報告）</a:t>
            </a:r>
            <a:endParaRPr dirty="0"/>
          </a:p>
        </p:txBody>
      </p:sp>
      <p:sp>
        <p:nvSpPr>
          <p:cNvPr id="76" name="Google Shape;76;g1a4849a57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3914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a4849a576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g1a4849a57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6191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a4849a576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hex_ring</a:t>
            </a:r>
            <a:endParaRPr lang="en-US" dirty="0"/>
          </a:p>
          <a:p>
            <a:pPr marL="0" lvl="0" indent="0" algn="l" rtl="0">
              <a:spcBef>
                <a:spcPts val="0"/>
              </a:spcBef>
              <a:spcAft>
                <a:spcPts val="0"/>
              </a:spcAft>
              <a:buNone/>
            </a:pPr>
            <a:r>
              <a:rPr lang="en-US" dirty="0" err="1"/>
              <a:t>k_ing</a:t>
            </a:r>
            <a:endParaRPr dirty="0"/>
          </a:p>
        </p:txBody>
      </p:sp>
      <p:sp>
        <p:nvSpPr>
          <p:cNvPr id="76" name="Google Shape;76;g1a4849a57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82379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a4849a576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g1a4849a57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29214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a4849a576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g1a4849a57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17835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a4849a576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取到小數點後第二位</a:t>
            </a:r>
            <a:endParaRPr dirty="0"/>
          </a:p>
        </p:txBody>
      </p:sp>
      <p:sp>
        <p:nvSpPr>
          <p:cNvPr id="76" name="Google Shape;76;g1a4849a57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65208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a4849a576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g1a4849a57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4140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a4849a576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g1a4849a57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8541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a4849a576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g1a4849a57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1752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a4849a576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g1a4849a57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4113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a4849a576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g1a4849a57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7812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a4849a576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g1a4849a57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05153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a:extLst>
            <a:ext uri="{FF2B5EF4-FFF2-40B4-BE49-F238E27FC236}">
              <a16:creationId xmlns:a16="http://schemas.microsoft.com/office/drawing/2014/main" id="{83013386-B97A-BD22-4071-D9C380C5CC82}"/>
            </a:ext>
          </a:extLst>
        </p:cNvPr>
        <p:cNvGrpSpPr/>
        <p:nvPr/>
      </p:nvGrpSpPr>
      <p:grpSpPr>
        <a:xfrm>
          <a:off x="0" y="0"/>
          <a:ext cx="0" cy="0"/>
          <a:chOff x="0" y="0"/>
          <a:chExt cx="0" cy="0"/>
        </a:xfrm>
      </p:grpSpPr>
      <p:sp>
        <p:nvSpPr>
          <p:cNvPr id="81" name="Google Shape;81;g1c138b9c920_0_7:notes">
            <a:extLst>
              <a:ext uri="{FF2B5EF4-FFF2-40B4-BE49-F238E27FC236}">
                <a16:creationId xmlns:a16="http://schemas.microsoft.com/office/drawing/2014/main" id="{AFD5EA1C-1B01-945A-59C7-71EE9A1B99B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c138b9c920_0_7:notes">
            <a:extLst>
              <a:ext uri="{FF2B5EF4-FFF2-40B4-BE49-F238E27FC236}">
                <a16:creationId xmlns:a16="http://schemas.microsoft.com/office/drawing/2014/main" id="{DECB39B4-4BFA-B63F-E53B-F9539E81F3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3" name="Google Shape;83;g1c138b9c920_0_7:notes">
            <a:extLst>
              <a:ext uri="{FF2B5EF4-FFF2-40B4-BE49-F238E27FC236}">
                <a16:creationId xmlns:a16="http://schemas.microsoft.com/office/drawing/2014/main" id="{8554191C-E47C-225A-CFF9-26B1FE46FCE3}"/>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ltLang="zh-TW"/>
              <a:t>25</a:t>
            </a:fld>
            <a:endParaRPr/>
          </a:p>
        </p:txBody>
      </p:sp>
    </p:spTree>
    <p:extLst>
      <p:ext uri="{BB962C8B-B14F-4D97-AF65-F5344CB8AC3E}">
        <p14:creationId xmlns:p14="http://schemas.microsoft.com/office/powerpoint/2010/main" val="32637615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a4849a576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g1a4849a57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53690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a4849a576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g1a4849a57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02423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a4849a576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g1a4849a57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59740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a4849a576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g1a4849a57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22337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a4849a576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g1a4849a57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2311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a4849a576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g1a4849a57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44651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a4849a576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g1a4849a57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35307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a4849a576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g1a4849a57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59778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c138b9c920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c138b9c92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3" name="Google Shape;83;g1c138b9c920_0_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ltLang="zh-TW"/>
              <a:t>35</a:t>
            </a:fld>
            <a:endParaRPr/>
          </a:p>
        </p:txBody>
      </p:sp>
    </p:spTree>
    <p:extLst>
      <p:ext uri="{BB962C8B-B14F-4D97-AF65-F5344CB8AC3E}">
        <p14:creationId xmlns:p14="http://schemas.microsoft.com/office/powerpoint/2010/main" val="38491261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a4849a576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g1a4849a57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11706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a:extLst>
            <a:ext uri="{FF2B5EF4-FFF2-40B4-BE49-F238E27FC236}">
              <a16:creationId xmlns:a16="http://schemas.microsoft.com/office/drawing/2014/main" id="{3EB23D59-1F66-F4A6-325C-9FDA0BB3DE27}"/>
            </a:ext>
          </a:extLst>
        </p:cNvPr>
        <p:cNvGrpSpPr/>
        <p:nvPr/>
      </p:nvGrpSpPr>
      <p:grpSpPr>
        <a:xfrm>
          <a:off x="0" y="0"/>
          <a:ext cx="0" cy="0"/>
          <a:chOff x="0" y="0"/>
          <a:chExt cx="0" cy="0"/>
        </a:xfrm>
      </p:grpSpPr>
      <p:sp>
        <p:nvSpPr>
          <p:cNvPr id="75" name="Google Shape;75;g1a4849a576e_0_0:notes">
            <a:extLst>
              <a:ext uri="{FF2B5EF4-FFF2-40B4-BE49-F238E27FC236}">
                <a16:creationId xmlns:a16="http://schemas.microsoft.com/office/drawing/2014/main" id="{4AEFFC40-D76F-4F24-EAF3-1B8506D7F38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g1a4849a576e_0_0:notes">
            <a:extLst>
              <a:ext uri="{FF2B5EF4-FFF2-40B4-BE49-F238E27FC236}">
                <a16:creationId xmlns:a16="http://schemas.microsoft.com/office/drawing/2014/main" id="{0B39F350-4E2A-8D14-F797-9BC12F3E25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35041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a4849a576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取到小數點後第二位</a:t>
            </a:r>
            <a:endParaRPr dirty="0"/>
          </a:p>
        </p:txBody>
      </p:sp>
      <p:sp>
        <p:nvSpPr>
          <p:cNvPr id="76" name="Google Shape;76;g1a4849a57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00451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a4849a576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取到小數點後第二位</a:t>
            </a:r>
            <a:endParaRPr dirty="0"/>
          </a:p>
        </p:txBody>
      </p:sp>
      <p:sp>
        <p:nvSpPr>
          <p:cNvPr id="76" name="Google Shape;76;g1a4849a57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99214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altLang="zh-TW" sz="1200">
                <a:solidFill>
                  <a:schemeClr val="dk1"/>
                </a:solidFill>
                <a:latin typeface="Calibri"/>
                <a:ea typeface="Calibri"/>
                <a:cs typeface="Calibri"/>
                <a:sym typeface="Calibri"/>
              </a:rPr>
              <a:t>40</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a:extLst>
            <a:ext uri="{FF2B5EF4-FFF2-40B4-BE49-F238E27FC236}">
              <a16:creationId xmlns:a16="http://schemas.microsoft.com/office/drawing/2014/main" id="{8A011325-79CF-BB98-5E86-BC2993115079}"/>
            </a:ext>
          </a:extLst>
        </p:cNvPr>
        <p:cNvGrpSpPr/>
        <p:nvPr/>
      </p:nvGrpSpPr>
      <p:grpSpPr>
        <a:xfrm>
          <a:off x="0" y="0"/>
          <a:ext cx="0" cy="0"/>
          <a:chOff x="0" y="0"/>
          <a:chExt cx="0" cy="0"/>
        </a:xfrm>
      </p:grpSpPr>
      <p:sp>
        <p:nvSpPr>
          <p:cNvPr id="75" name="Google Shape;75;g1a4849a576e_0_0:notes">
            <a:extLst>
              <a:ext uri="{FF2B5EF4-FFF2-40B4-BE49-F238E27FC236}">
                <a16:creationId xmlns:a16="http://schemas.microsoft.com/office/drawing/2014/main" id="{0969208B-E100-D491-E81A-253BC2E2211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g1a4849a576e_0_0:notes">
            <a:extLst>
              <a:ext uri="{FF2B5EF4-FFF2-40B4-BE49-F238E27FC236}">
                <a16:creationId xmlns:a16="http://schemas.microsoft.com/office/drawing/2014/main" id="{A69976FC-EDD4-9400-ADD3-0E166895BE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7280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a4849a576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g1a4849a57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2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a4849a576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g1a4849a57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5018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a4849a576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g1a4849a57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6379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a:extLst>
            <a:ext uri="{FF2B5EF4-FFF2-40B4-BE49-F238E27FC236}">
              <a16:creationId xmlns:a16="http://schemas.microsoft.com/office/drawing/2014/main" id="{E94F2F78-87AB-6A41-4407-A1C249775D2A}"/>
            </a:ext>
          </a:extLst>
        </p:cNvPr>
        <p:cNvGrpSpPr/>
        <p:nvPr/>
      </p:nvGrpSpPr>
      <p:grpSpPr>
        <a:xfrm>
          <a:off x="0" y="0"/>
          <a:ext cx="0" cy="0"/>
          <a:chOff x="0" y="0"/>
          <a:chExt cx="0" cy="0"/>
        </a:xfrm>
      </p:grpSpPr>
      <p:sp>
        <p:nvSpPr>
          <p:cNvPr id="75" name="Google Shape;75;g1a4849a576e_0_0:notes">
            <a:extLst>
              <a:ext uri="{FF2B5EF4-FFF2-40B4-BE49-F238E27FC236}">
                <a16:creationId xmlns:a16="http://schemas.microsoft.com/office/drawing/2014/main" id="{4D8C6FEF-2DCE-8395-9C07-59203C6A91A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g1a4849a576e_0_0:notes">
            <a:extLst>
              <a:ext uri="{FF2B5EF4-FFF2-40B4-BE49-F238E27FC236}">
                <a16:creationId xmlns:a16="http://schemas.microsoft.com/office/drawing/2014/main" id="{202AAC76-BAB5-89C2-0317-371FE6A55A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50713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a:extLst>
            <a:ext uri="{FF2B5EF4-FFF2-40B4-BE49-F238E27FC236}">
              <a16:creationId xmlns:a16="http://schemas.microsoft.com/office/drawing/2014/main" id="{DF110FF0-553B-7055-C7FE-A02BB45848D6}"/>
            </a:ext>
          </a:extLst>
        </p:cNvPr>
        <p:cNvGrpSpPr/>
        <p:nvPr/>
      </p:nvGrpSpPr>
      <p:grpSpPr>
        <a:xfrm>
          <a:off x="0" y="0"/>
          <a:ext cx="0" cy="0"/>
          <a:chOff x="0" y="0"/>
          <a:chExt cx="0" cy="0"/>
        </a:xfrm>
      </p:grpSpPr>
      <p:sp>
        <p:nvSpPr>
          <p:cNvPr id="81" name="Google Shape;81;g1c138b9c920_0_7:notes">
            <a:extLst>
              <a:ext uri="{FF2B5EF4-FFF2-40B4-BE49-F238E27FC236}">
                <a16:creationId xmlns:a16="http://schemas.microsoft.com/office/drawing/2014/main" id="{F8958849-F3EC-716A-9954-5459568F90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c138b9c920_0_7:notes">
            <a:extLst>
              <a:ext uri="{FF2B5EF4-FFF2-40B4-BE49-F238E27FC236}">
                <a16:creationId xmlns:a16="http://schemas.microsoft.com/office/drawing/2014/main" id="{FD427AF0-FE31-4855-BE5C-A9FA114589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3" name="Google Shape;83;g1c138b9c920_0_7:notes">
            <a:extLst>
              <a:ext uri="{FF2B5EF4-FFF2-40B4-BE49-F238E27FC236}">
                <a16:creationId xmlns:a16="http://schemas.microsoft.com/office/drawing/2014/main" id="{B08261B0-B464-B65F-28F4-19C750EBB897}"/>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ltLang="zh-TW"/>
              <a:t>9</a:t>
            </a:fld>
            <a:endParaRPr/>
          </a:p>
        </p:txBody>
      </p:sp>
    </p:spTree>
    <p:extLst>
      <p:ext uri="{BB962C8B-B14F-4D97-AF65-F5344CB8AC3E}">
        <p14:creationId xmlns:p14="http://schemas.microsoft.com/office/powerpoint/2010/main" val="20759037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7_標題投影片">
  <p:cSld name="7_標題投影片">
    <p:spTree>
      <p:nvGrpSpPr>
        <p:cNvPr id="1" name="Shape 13"/>
        <p:cNvGrpSpPr/>
        <p:nvPr/>
      </p:nvGrpSpPr>
      <p:grpSpPr>
        <a:xfrm>
          <a:off x="0" y="0"/>
          <a:ext cx="0" cy="0"/>
          <a:chOff x="0" y="0"/>
          <a:chExt cx="0" cy="0"/>
        </a:xfrm>
      </p:grpSpPr>
      <p:sp>
        <p:nvSpPr>
          <p:cNvPr id="14" name="Google Shape;14;p2"/>
          <p:cNvSpPr/>
          <p:nvPr/>
        </p:nvSpPr>
        <p:spPr>
          <a:xfrm>
            <a:off x="0" y="0"/>
            <a:ext cx="12192000" cy="688538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 name="Google Shape;15;p2"/>
          <p:cNvSpPr/>
          <p:nvPr/>
        </p:nvSpPr>
        <p:spPr>
          <a:xfrm>
            <a:off x="0" y="0"/>
            <a:ext cx="12192000" cy="6165304"/>
          </a:xfrm>
          <a:prstGeom prst="rect">
            <a:avLst/>
          </a:prstGeom>
          <a:solidFill>
            <a:srgbClr val="26B0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 name="Google Shape;16;p2"/>
          <p:cNvSpPr txBox="1">
            <a:spLocks noGrp="1"/>
          </p:cNvSpPr>
          <p:nvPr>
            <p:ph type="body" idx="1"/>
          </p:nvPr>
        </p:nvSpPr>
        <p:spPr>
          <a:xfrm>
            <a:off x="980538" y="2132870"/>
            <a:ext cx="6459623" cy="804863"/>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400"/>
              </a:spcBef>
              <a:spcAft>
                <a:spcPts val="0"/>
              </a:spcAft>
              <a:buClr>
                <a:schemeClr val="lt1"/>
              </a:buClr>
              <a:buSzPts val="2600"/>
              <a:buFont typeface="Arial"/>
              <a:buNone/>
              <a:defRPr sz="2000" b="0" i="0" u="none" strike="noStrike" cap="none">
                <a:solidFill>
                  <a:schemeClr val="lt1"/>
                </a:solidFill>
                <a:latin typeface="Arial"/>
                <a:ea typeface="Arial"/>
                <a:cs typeface="Arial"/>
                <a:sym typeface="Arial"/>
              </a:defRPr>
            </a:lvl1pPr>
            <a:lvl2pPr marL="914400" marR="0" lvl="1" indent="-228600" algn="l">
              <a:lnSpc>
                <a:spcPct val="100000"/>
              </a:lnSpc>
              <a:spcBef>
                <a:spcPts val="240"/>
              </a:spcBef>
              <a:spcAft>
                <a:spcPts val="0"/>
              </a:spcAft>
              <a:buClr>
                <a:srgbClr val="7F7F7F"/>
              </a:buClr>
              <a:buSzPts val="1200"/>
              <a:buFont typeface="Noto Sans Symbols"/>
              <a:buNone/>
              <a:defRPr sz="1200" b="0" i="0" u="none" strike="noStrike" cap="none">
                <a:solidFill>
                  <a:srgbClr val="7F7F7F"/>
                </a:solidFill>
                <a:latin typeface="Arial"/>
                <a:ea typeface="Arial"/>
                <a:cs typeface="Arial"/>
                <a:sym typeface="Arial"/>
              </a:defRPr>
            </a:lvl2pPr>
            <a:lvl3pPr marL="1371600" marR="0" lvl="2" indent="-228600" algn="l">
              <a:lnSpc>
                <a:spcPct val="100000"/>
              </a:lnSpc>
              <a:spcBef>
                <a:spcPts val="200"/>
              </a:spcBef>
              <a:spcAft>
                <a:spcPts val="0"/>
              </a:spcAft>
              <a:buClr>
                <a:srgbClr val="7F7F7F"/>
              </a:buClr>
              <a:buSzPts val="1600"/>
              <a:buFont typeface="Arial"/>
              <a:buNone/>
              <a:defRPr sz="1000" b="0" i="0" u="none" strike="noStrike" cap="none">
                <a:solidFill>
                  <a:srgbClr val="7F7F7F"/>
                </a:solidFill>
                <a:latin typeface="Arial"/>
                <a:ea typeface="Arial"/>
                <a:cs typeface="Arial"/>
                <a:sym typeface="Arial"/>
              </a:defRPr>
            </a:lvl3pPr>
            <a:lvl4pPr marL="1828800" marR="0" lvl="3" indent="-228600" algn="l">
              <a:lnSpc>
                <a:spcPct val="100000"/>
              </a:lnSpc>
              <a:spcBef>
                <a:spcPts val="180"/>
              </a:spcBef>
              <a:spcAft>
                <a:spcPts val="0"/>
              </a:spcAft>
              <a:buClr>
                <a:schemeClr val="dk1"/>
              </a:buClr>
              <a:buSzPts val="2000"/>
              <a:buFont typeface="Arial"/>
              <a:buNone/>
              <a:defRPr sz="900" b="0" i="0" u="none" strike="noStrike" cap="none">
                <a:solidFill>
                  <a:schemeClr val="dk1"/>
                </a:solidFill>
                <a:latin typeface="Arial"/>
                <a:ea typeface="Arial"/>
                <a:cs typeface="Arial"/>
                <a:sym typeface="Arial"/>
              </a:defRPr>
            </a:lvl4pPr>
            <a:lvl5pPr marL="2286000" marR="0" lvl="4" indent="-228600" algn="l">
              <a:lnSpc>
                <a:spcPct val="100000"/>
              </a:lnSpc>
              <a:spcBef>
                <a:spcPts val="180"/>
              </a:spcBef>
              <a:spcAft>
                <a:spcPts val="0"/>
              </a:spcAft>
              <a:buClr>
                <a:schemeClr val="dk1"/>
              </a:buClr>
              <a:buSzPts val="2000"/>
              <a:buFont typeface="Arial"/>
              <a:buNone/>
              <a:defRPr sz="900" b="0" i="0" u="none" strike="noStrike" cap="none">
                <a:solidFill>
                  <a:schemeClr val="dk1"/>
                </a:solidFill>
                <a:latin typeface="Arial"/>
                <a:ea typeface="Arial"/>
                <a:cs typeface="Arial"/>
                <a:sym typeface="Arial"/>
              </a:defRPr>
            </a:lvl5pPr>
            <a:lvl6pPr marL="2743200" marR="0" lvl="5" indent="-228600" algn="l">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7" name="Google Shape;17;p2"/>
          <p:cNvSpPr txBox="1">
            <a:spLocks noGrp="1"/>
          </p:cNvSpPr>
          <p:nvPr>
            <p:ph type="subTitle" idx="2"/>
          </p:nvPr>
        </p:nvSpPr>
        <p:spPr>
          <a:xfrm>
            <a:off x="980531" y="1189355"/>
            <a:ext cx="8667868" cy="806447"/>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800"/>
              </a:spcBef>
              <a:spcAft>
                <a:spcPts val="0"/>
              </a:spcAft>
              <a:buClr>
                <a:schemeClr val="lt1"/>
              </a:buClr>
              <a:buSzPts val="2600"/>
              <a:buFont typeface="Arial"/>
              <a:buNone/>
              <a:defRPr sz="4000" b="1" i="0" u="none" strike="noStrike" cap="none">
                <a:solidFill>
                  <a:schemeClr val="lt1"/>
                </a:solidFill>
                <a:latin typeface="Arial"/>
                <a:ea typeface="Arial"/>
                <a:cs typeface="Arial"/>
                <a:sym typeface="Arial"/>
              </a:defRPr>
            </a:lvl1pPr>
            <a:lvl2pPr marR="0" lvl="1" algn="ctr">
              <a:lnSpc>
                <a:spcPct val="100000"/>
              </a:lnSpc>
              <a:spcBef>
                <a:spcPts val="400"/>
              </a:spcBef>
              <a:spcAft>
                <a:spcPts val="0"/>
              </a:spcAft>
              <a:buClr>
                <a:srgbClr val="888888"/>
              </a:buClr>
              <a:buSzPts val="1200"/>
              <a:buFont typeface="Noto Sans Symbols"/>
              <a:buNone/>
              <a:defRPr sz="2000" b="0" i="0" u="none" strike="noStrike" cap="none">
                <a:solidFill>
                  <a:srgbClr val="888888"/>
                </a:solidFill>
                <a:latin typeface="Arial"/>
                <a:ea typeface="Arial"/>
                <a:cs typeface="Arial"/>
                <a:sym typeface="Arial"/>
              </a:defRPr>
            </a:lvl2pPr>
            <a:lvl3pPr marR="0" lvl="2" algn="ctr">
              <a:lnSpc>
                <a:spcPct val="100000"/>
              </a:lnSpc>
              <a:spcBef>
                <a:spcPts val="32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3pPr>
            <a:lvl4pPr marR="0" lvl="3"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4pPr>
            <a:lvl5pPr marR="0" lvl="4"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5pPr>
            <a:lvl6pPr marR="0" lvl="5"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pic>
        <p:nvPicPr>
          <p:cNvPr id="18" name="Google Shape;18;p2"/>
          <p:cNvPicPr preferRelativeResize="0"/>
          <p:nvPr/>
        </p:nvPicPr>
        <p:blipFill rotWithShape="1">
          <a:blip r:embed="rId2">
            <a:alphaModFix/>
          </a:blip>
          <a:srcRect/>
          <a:stretch/>
        </p:blipFill>
        <p:spPr>
          <a:xfrm>
            <a:off x="9264352" y="6165316"/>
            <a:ext cx="1800200" cy="58191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區段標題">
  <p:cSld name="1_區段標題">
    <p:spTree>
      <p:nvGrpSpPr>
        <p:cNvPr id="1" name="Shape 59"/>
        <p:cNvGrpSpPr/>
        <p:nvPr/>
      </p:nvGrpSpPr>
      <p:grpSpPr>
        <a:xfrm>
          <a:off x="0" y="0"/>
          <a:ext cx="0" cy="0"/>
          <a:chOff x="0" y="0"/>
          <a:chExt cx="0" cy="0"/>
        </a:xfrm>
      </p:grpSpPr>
      <p:sp>
        <p:nvSpPr>
          <p:cNvPr id="60" name="Google Shape;60;p12"/>
          <p:cNvSpPr txBox="1">
            <a:spLocks noGrp="1"/>
          </p:cNvSpPr>
          <p:nvPr>
            <p:ph type="title"/>
          </p:nvPr>
        </p:nvSpPr>
        <p:spPr>
          <a:xfrm>
            <a:off x="719403" y="72882"/>
            <a:ext cx="10670976" cy="907859"/>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7F7F7F"/>
              </a:buClr>
              <a:buSzPts val="1400"/>
              <a:buFont typeface="Arial"/>
              <a:buNone/>
              <a:defRPr sz="3600" b="1" i="0" u="none" strike="noStrike" cap="none">
                <a:solidFill>
                  <a:srgbClr val="7F7F7F"/>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61" name="Google Shape;61;p12"/>
          <p:cNvSpPr txBox="1">
            <a:spLocks noGrp="1"/>
          </p:cNvSpPr>
          <p:nvPr>
            <p:ph type="body" idx="1"/>
          </p:nvPr>
        </p:nvSpPr>
        <p:spPr>
          <a:xfrm>
            <a:off x="609600" y="1600206"/>
            <a:ext cx="10972800" cy="4525963"/>
          </a:xfrm>
          <a:prstGeom prst="rect">
            <a:avLst/>
          </a:prstGeom>
          <a:noFill/>
          <a:ln>
            <a:noFill/>
          </a:ln>
        </p:spPr>
        <p:txBody>
          <a:bodyPr spcFirstLastPara="1" wrap="square" lIns="91425" tIns="91425" rIns="91425" bIns="91425" anchor="t" anchorCtr="0">
            <a:noAutofit/>
          </a:bodyPr>
          <a:lstStyle>
            <a:lvl1pPr marL="457200" marR="0" lvl="0" indent="-344170" algn="l">
              <a:lnSpc>
                <a:spcPct val="100000"/>
              </a:lnSpc>
              <a:spcBef>
                <a:spcPts val="520"/>
              </a:spcBef>
              <a:spcAft>
                <a:spcPts val="0"/>
              </a:spcAft>
              <a:buClr>
                <a:srgbClr val="7F7F7F"/>
              </a:buClr>
              <a:buSzPts val="1820"/>
              <a:buFont typeface="Noto Sans Symbols"/>
              <a:buChar char="●"/>
              <a:defRPr sz="2600" b="0" i="0" u="none" strike="noStrike" cap="none">
                <a:solidFill>
                  <a:srgbClr val="7F7F7F"/>
                </a:solidFill>
                <a:latin typeface="Arial"/>
                <a:ea typeface="Arial"/>
                <a:cs typeface="Arial"/>
                <a:sym typeface="Arial"/>
              </a:defRPr>
            </a:lvl1pPr>
            <a:lvl2pPr marL="914400" marR="0" lvl="1" indent="-304800" algn="l">
              <a:lnSpc>
                <a:spcPct val="100000"/>
              </a:lnSpc>
              <a:spcBef>
                <a:spcPts val="400"/>
              </a:spcBef>
              <a:spcAft>
                <a:spcPts val="0"/>
              </a:spcAft>
              <a:buClr>
                <a:srgbClr val="7F7F7F"/>
              </a:buClr>
              <a:buSzPts val="1200"/>
              <a:buFont typeface="Noto Sans Symbols"/>
              <a:buChar char="●"/>
              <a:defRPr sz="2000" b="0" i="0" u="none" strike="noStrike" cap="none">
                <a:solidFill>
                  <a:srgbClr val="7F7F7F"/>
                </a:solidFill>
                <a:latin typeface="Arial"/>
                <a:ea typeface="Arial"/>
                <a:cs typeface="Arial"/>
                <a:sym typeface="Arial"/>
              </a:defRPr>
            </a:lvl2pPr>
            <a:lvl3pPr marL="1371600" marR="0" lvl="2" indent="-330200" algn="l">
              <a:lnSpc>
                <a:spcPct val="100000"/>
              </a:lnSpc>
              <a:spcBef>
                <a:spcPts val="320"/>
              </a:spcBef>
              <a:spcAft>
                <a:spcPts val="0"/>
              </a:spcAft>
              <a:buClr>
                <a:srgbClr val="7F7F7F"/>
              </a:buClr>
              <a:buSzPts val="1600"/>
              <a:buFont typeface="Arial"/>
              <a:buChar char="•"/>
              <a:defRPr sz="1600" b="0" i="0" u="none" strike="noStrike" cap="none">
                <a:solidFill>
                  <a:srgbClr val="7F7F7F"/>
                </a:solidFill>
                <a:latin typeface="Arial"/>
                <a:ea typeface="Arial"/>
                <a:cs typeface="Arial"/>
                <a:sym typeface="Arial"/>
              </a:defRPr>
            </a:lvl3pPr>
            <a:lvl4pPr marL="1828800" marR="0" lvl="3" indent="-355600" algn="l">
              <a:lnSpc>
                <a:spcPct val="100000"/>
              </a:lnSpc>
              <a:spcBef>
                <a:spcPts val="400"/>
              </a:spcBef>
              <a:spcAft>
                <a:spcPts val="0"/>
              </a:spcAft>
              <a:buClr>
                <a:srgbClr val="7F7F7F"/>
              </a:buClr>
              <a:buSzPts val="2000"/>
              <a:buFont typeface="Arial"/>
              <a:buChar char="–"/>
              <a:defRPr sz="2000" b="0" i="0" u="none" strike="noStrike" cap="none">
                <a:solidFill>
                  <a:srgbClr val="7F7F7F"/>
                </a:solidFill>
                <a:latin typeface="Arial"/>
                <a:ea typeface="Arial"/>
                <a:cs typeface="Arial"/>
                <a:sym typeface="Arial"/>
              </a:defRPr>
            </a:lvl4pPr>
            <a:lvl5pPr marL="2286000" marR="0" lvl="4" indent="-355600" algn="l">
              <a:lnSpc>
                <a:spcPct val="100000"/>
              </a:lnSpc>
              <a:spcBef>
                <a:spcPts val="400"/>
              </a:spcBef>
              <a:spcAft>
                <a:spcPts val="0"/>
              </a:spcAft>
              <a:buClr>
                <a:srgbClr val="7F7F7F"/>
              </a:buClr>
              <a:buSzPts val="2000"/>
              <a:buFont typeface="Arial"/>
              <a:buChar char="»"/>
              <a:defRPr sz="2000" b="0" i="0" u="none" strike="noStrike" cap="none">
                <a:solidFill>
                  <a:srgbClr val="7F7F7F"/>
                </a:solidFill>
                <a:latin typeface="Arial"/>
                <a:ea typeface="Arial"/>
                <a:cs typeface="Arial"/>
                <a:sym typeface="Arial"/>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2" name="Google Shape;62;p12"/>
          <p:cNvSpPr/>
          <p:nvPr/>
        </p:nvSpPr>
        <p:spPr>
          <a:xfrm>
            <a:off x="-23941" y="6745635"/>
            <a:ext cx="12215940" cy="148576"/>
          </a:xfrm>
          <a:prstGeom prst="rect">
            <a:avLst/>
          </a:prstGeom>
          <a:solidFill>
            <a:srgbClr val="26B0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標題及物件" type="obj">
  <p:cSld name="OBJEC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609600" y="267494"/>
            <a:ext cx="10972800" cy="1399032"/>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7F7F7F"/>
              </a:buClr>
              <a:buSzPts val="1400"/>
              <a:buFont typeface="Arial"/>
              <a:buNone/>
              <a:defRPr sz="3600" b="1" i="0" u="none" strike="noStrike" cap="none">
                <a:solidFill>
                  <a:srgbClr val="7F7F7F"/>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1" name="Google Shape;21;p3"/>
          <p:cNvSpPr txBox="1">
            <a:spLocks noGrp="1"/>
          </p:cNvSpPr>
          <p:nvPr>
            <p:ph type="body" idx="1"/>
          </p:nvPr>
        </p:nvSpPr>
        <p:spPr>
          <a:xfrm>
            <a:off x="609600" y="1882808"/>
            <a:ext cx="10972800" cy="4572000"/>
          </a:xfrm>
          <a:prstGeom prst="rect">
            <a:avLst/>
          </a:prstGeom>
          <a:noFill/>
          <a:ln>
            <a:noFill/>
          </a:ln>
        </p:spPr>
        <p:txBody>
          <a:bodyPr spcFirstLastPara="1" wrap="square" lIns="91425" tIns="91425" rIns="91425" bIns="91425" anchor="t" anchorCtr="0">
            <a:noAutofit/>
          </a:bodyPr>
          <a:lstStyle>
            <a:lvl1pPr marL="457200" marR="0" lvl="0" indent="-393700" algn="l">
              <a:lnSpc>
                <a:spcPct val="100000"/>
              </a:lnSpc>
              <a:spcBef>
                <a:spcPts val="520"/>
              </a:spcBef>
              <a:spcAft>
                <a:spcPts val="0"/>
              </a:spcAft>
              <a:buClr>
                <a:srgbClr val="7F7F7F"/>
              </a:buClr>
              <a:buSzPts val="2600"/>
              <a:buFont typeface="Arial"/>
              <a:buChar char="•"/>
              <a:defRPr sz="2600" b="0" i="0" u="none" strike="noStrike" cap="none">
                <a:solidFill>
                  <a:srgbClr val="7F7F7F"/>
                </a:solidFill>
                <a:latin typeface="Arial"/>
                <a:ea typeface="Arial"/>
                <a:cs typeface="Arial"/>
                <a:sym typeface="Arial"/>
              </a:defRPr>
            </a:lvl1pPr>
            <a:lvl2pPr marL="914400" marR="0" lvl="1" indent="-304800" algn="l">
              <a:lnSpc>
                <a:spcPct val="100000"/>
              </a:lnSpc>
              <a:spcBef>
                <a:spcPts val="400"/>
              </a:spcBef>
              <a:spcAft>
                <a:spcPts val="0"/>
              </a:spcAft>
              <a:buClr>
                <a:srgbClr val="7F7F7F"/>
              </a:buClr>
              <a:buSzPts val="1200"/>
              <a:buFont typeface="Noto Sans Symbols"/>
              <a:buChar char="●"/>
              <a:defRPr sz="2000" b="0" i="0" u="none" strike="noStrike" cap="none">
                <a:solidFill>
                  <a:srgbClr val="7F7F7F"/>
                </a:solidFill>
                <a:latin typeface="Arial"/>
                <a:ea typeface="Arial"/>
                <a:cs typeface="Arial"/>
                <a:sym typeface="Arial"/>
              </a:defRPr>
            </a:lvl2pPr>
            <a:lvl3pPr marL="1371600" marR="0" lvl="2" indent="-330200" algn="l">
              <a:lnSpc>
                <a:spcPct val="100000"/>
              </a:lnSpc>
              <a:spcBef>
                <a:spcPts val="320"/>
              </a:spcBef>
              <a:spcAft>
                <a:spcPts val="0"/>
              </a:spcAft>
              <a:buClr>
                <a:srgbClr val="7F7F7F"/>
              </a:buClr>
              <a:buSzPts val="1600"/>
              <a:buFont typeface="Arial"/>
              <a:buChar char="•"/>
              <a:defRPr sz="1600" b="0" i="0" u="none" strike="noStrike" cap="none">
                <a:solidFill>
                  <a:srgbClr val="7F7F7F"/>
                </a:solidFill>
                <a:latin typeface="Arial"/>
                <a:ea typeface="Arial"/>
                <a:cs typeface="Arial"/>
                <a:sym typeface="Arial"/>
              </a:defRPr>
            </a:lvl3pPr>
            <a:lvl4pPr marL="1828800" marR="0" lvl="3"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dirty="0"/>
          </a:p>
        </p:txBody>
      </p:sp>
      <p:sp>
        <p:nvSpPr>
          <p:cNvPr id="22" name="Google Shape;22;p3"/>
          <p:cNvSpPr txBox="1">
            <a:spLocks noGrp="1"/>
          </p:cNvSpPr>
          <p:nvPr>
            <p:ph type="dt" idx="10"/>
          </p:nvPr>
        </p:nvSpPr>
        <p:spPr>
          <a:xfrm>
            <a:off x="6388608" y="6480048"/>
            <a:ext cx="2844800" cy="301752"/>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3" name="Google Shape;23;p3"/>
          <p:cNvSpPr txBox="1">
            <a:spLocks noGrp="1"/>
          </p:cNvSpPr>
          <p:nvPr>
            <p:ph type="ftr" idx="11"/>
          </p:nvPr>
        </p:nvSpPr>
        <p:spPr>
          <a:xfrm>
            <a:off x="609600" y="6480970"/>
            <a:ext cx="5680075" cy="300831"/>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4" name="Google Shape;24;p3"/>
          <p:cNvSpPr txBox="1">
            <a:spLocks noGrp="1"/>
          </p:cNvSpPr>
          <p:nvPr>
            <p:ph type="sldNum" idx="12"/>
          </p:nvPr>
        </p:nvSpPr>
        <p:spPr>
          <a:xfrm>
            <a:off x="11663680" y="6350000"/>
            <a:ext cx="528320" cy="508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zh-TW"/>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8_標題投影片">
  <p:cSld name="8_標題投影片">
    <p:spTree>
      <p:nvGrpSpPr>
        <p:cNvPr id="1" name="Shape 25"/>
        <p:cNvGrpSpPr/>
        <p:nvPr/>
      </p:nvGrpSpPr>
      <p:grpSpPr>
        <a:xfrm>
          <a:off x="0" y="0"/>
          <a:ext cx="0" cy="0"/>
          <a:chOff x="0" y="0"/>
          <a:chExt cx="0" cy="0"/>
        </a:xfrm>
      </p:grpSpPr>
      <p:sp>
        <p:nvSpPr>
          <p:cNvPr id="26" name="Google Shape;26;p4"/>
          <p:cNvSpPr/>
          <p:nvPr/>
        </p:nvSpPr>
        <p:spPr>
          <a:xfrm>
            <a:off x="0" y="0"/>
            <a:ext cx="12192000" cy="688538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 name="Google Shape;27;p4"/>
          <p:cNvSpPr/>
          <p:nvPr/>
        </p:nvSpPr>
        <p:spPr>
          <a:xfrm>
            <a:off x="0" y="0"/>
            <a:ext cx="12192000" cy="6165304"/>
          </a:xfrm>
          <a:prstGeom prst="rect">
            <a:avLst/>
          </a:prstGeom>
          <a:solidFill>
            <a:srgbClr val="26B0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8" name="Google Shape;28;p4"/>
          <p:cNvPicPr preferRelativeResize="0"/>
          <p:nvPr/>
        </p:nvPicPr>
        <p:blipFill rotWithShape="1">
          <a:blip r:embed="rId2">
            <a:alphaModFix/>
          </a:blip>
          <a:srcRect/>
          <a:stretch/>
        </p:blipFill>
        <p:spPr>
          <a:xfrm>
            <a:off x="9168341" y="6165317"/>
            <a:ext cx="2400267" cy="581917"/>
          </a:xfrm>
          <a:prstGeom prst="rect">
            <a:avLst/>
          </a:prstGeom>
          <a:noFill/>
          <a:ln>
            <a:noFill/>
          </a:ln>
        </p:spPr>
      </p:pic>
      <p:sp>
        <p:nvSpPr>
          <p:cNvPr id="29" name="Google Shape;29;p4"/>
          <p:cNvSpPr txBox="1"/>
          <p:nvPr/>
        </p:nvSpPr>
        <p:spPr>
          <a:xfrm>
            <a:off x="878299" y="2502917"/>
            <a:ext cx="3848100" cy="8617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000"/>
              <a:buFont typeface="Arial"/>
              <a:buNone/>
            </a:pPr>
            <a:r>
              <a:rPr lang="zh-TW" sz="5000" b="0" i="0" u="none" strike="noStrike" cap="none">
                <a:solidFill>
                  <a:schemeClr val="lt1"/>
                </a:solidFill>
                <a:latin typeface="Arial"/>
                <a:ea typeface="Arial"/>
                <a:cs typeface="Arial"/>
                <a:sym typeface="Arial"/>
              </a:rPr>
              <a:t>Thanks</a:t>
            </a:r>
            <a:endParaRPr sz="1400" b="0" i="0" u="none" strike="noStrike" cap="none">
              <a:solidFill>
                <a:srgbClr val="000000"/>
              </a:solidFill>
              <a:latin typeface="Arial"/>
              <a:ea typeface="Arial"/>
              <a:cs typeface="Arial"/>
              <a:sym typeface="Arial"/>
            </a:endParaRPr>
          </a:p>
        </p:txBody>
      </p:sp>
      <p:sp>
        <p:nvSpPr>
          <p:cNvPr id="30" name="Google Shape;30;p4"/>
          <p:cNvSpPr txBox="1"/>
          <p:nvPr/>
        </p:nvSpPr>
        <p:spPr>
          <a:xfrm>
            <a:off x="8976331" y="3066480"/>
            <a:ext cx="3018367" cy="29238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zh-TW" sz="1300" b="0" i="0" u="none" strike="noStrike" cap="none">
                <a:solidFill>
                  <a:srgbClr val="F2F2F2"/>
                </a:solidFill>
                <a:latin typeface="Arial"/>
                <a:ea typeface="Arial"/>
                <a:cs typeface="Arial"/>
                <a:sym typeface="Arial"/>
              </a:rPr>
              <a:t>www.beseye.com</a:t>
            </a:r>
            <a:endParaRPr sz="1300" b="0" i="0" u="none" strike="noStrike" cap="none">
              <a:solidFill>
                <a:srgbClr val="F2F2F2"/>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標題投影片">
  <p:cSld name="2_標題投影片">
    <p:spTree>
      <p:nvGrpSpPr>
        <p:cNvPr id="1" name="Shape 31"/>
        <p:cNvGrpSpPr/>
        <p:nvPr/>
      </p:nvGrpSpPr>
      <p:grpSpPr>
        <a:xfrm>
          <a:off x="0" y="0"/>
          <a:ext cx="0" cy="0"/>
          <a:chOff x="0" y="0"/>
          <a:chExt cx="0" cy="0"/>
        </a:xfrm>
      </p:grpSpPr>
      <p:sp>
        <p:nvSpPr>
          <p:cNvPr id="32" name="Google Shape;32;p5"/>
          <p:cNvSpPr/>
          <p:nvPr/>
        </p:nvSpPr>
        <p:spPr>
          <a:xfrm>
            <a:off x="0" y="0"/>
            <a:ext cx="12192000" cy="6858000"/>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 name="Google Shape;33;p5"/>
          <p:cNvSpPr/>
          <p:nvPr/>
        </p:nvSpPr>
        <p:spPr>
          <a:xfrm>
            <a:off x="3809984" y="1785927"/>
            <a:ext cx="8382016" cy="714380"/>
          </a:xfrm>
          <a:prstGeom prst="rect">
            <a:avLst/>
          </a:prstGeom>
          <a:solidFill>
            <a:srgbClr val="26BC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 name="Google Shape;34;p5"/>
          <p:cNvSpPr txBox="1">
            <a:spLocks noGrp="1"/>
          </p:cNvSpPr>
          <p:nvPr>
            <p:ph type="subTitle" idx="1"/>
          </p:nvPr>
        </p:nvSpPr>
        <p:spPr>
          <a:xfrm>
            <a:off x="3983765" y="1844837"/>
            <a:ext cx="8534400" cy="655483"/>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720"/>
              </a:spcBef>
              <a:spcAft>
                <a:spcPts val="0"/>
              </a:spcAft>
              <a:buClr>
                <a:schemeClr val="lt1"/>
              </a:buClr>
              <a:buSzPts val="2600"/>
              <a:buFont typeface="Arial"/>
              <a:buNone/>
              <a:defRPr sz="3600" b="1" i="0" u="none" strike="noStrike" cap="none">
                <a:solidFill>
                  <a:schemeClr val="lt1"/>
                </a:solidFill>
                <a:latin typeface="Arial"/>
                <a:ea typeface="Arial"/>
                <a:cs typeface="Arial"/>
                <a:sym typeface="Arial"/>
              </a:defRPr>
            </a:lvl1pPr>
            <a:lvl2pPr marR="0" lvl="1" algn="ctr">
              <a:lnSpc>
                <a:spcPct val="100000"/>
              </a:lnSpc>
              <a:spcBef>
                <a:spcPts val="400"/>
              </a:spcBef>
              <a:spcAft>
                <a:spcPts val="0"/>
              </a:spcAft>
              <a:buClr>
                <a:srgbClr val="888888"/>
              </a:buClr>
              <a:buSzPts val="1200"/>
              <a:buFont typeface="Noto Sans Symbols"/>
              <a:buNone/>
              <a:defRPr sz="2000" b="0" i="0" u="none" strike="noStrike" cap="none">
                <a:solidFill>
                  <a:srgbClr val="888888"/>
                </a:solidFill>
                <a:latin typeface="Arial"/>
                <a:ea typeface="Arial"/>
                <a:cs typeface="Arial"/>
                <a:sym typeface="Arial"/>
              </a:defRPr>
            </a:lvl2pPr>
            <a:lvl3pPr marR="0" lvl="2" algn="ctr">
              <a:lnSpc>
                <a:spcPct val="100000"/>
              </a:lnSpc>
              <a:spcBef>
                <a:spcPts val="32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3pPr>
            <a:lvl4pPr marR="0" lvl="3"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4pPr>
            <a:lvl5pPr marR="0" lvl="4"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5pPr>
            <a:lvl6pPr marR="0" lvl="5"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35" name="Google Shape;35;p5"/>
          <p:cNvSpPr txBox="1">
            <a:spLocks noGrp="1"/>
          </p:cNvSpPr>
          <p:nvPr>
            <p:ph type="body" idx="2"/>
          </p:nvPr>
        </p:nvSpPr>
        <p:spPr>
          <a:xfrm>
            <a:off x="3971596" y="2708921"/>
            <a:ext cx="8220405" cy="3816424"/>
          </a:xfrm>
          <a:prstGeom prst="rect">
            <a:avLst/>
          </a:prstGeom>
          <a:noFill/>
          <a:ln>
            <a:noFill/>
          </a:ln>
        </p:spPr>
        <p:txBody>
          <a:bodyPr spcFirstLastPara="1" wrap="square" lIns="91425" tIns="91425" rIns="91425" bIns="91425" anchor="t" anchorCtr="0">
            <a:noAutofit/>
          </a:bodyPr>
          <a:lstStyle>
            <a:lvl1pPr marL="457200" marR="0" lvl="0" indent="-335280" algn="l">
              <a:lnSpc>
                <a:spcPct val="100000"/>
              </a:lnSpc>
              <a:spcBef>
                <a:spcPts val="480"/>
              </a:spcBef>
              <a:spcAft>
                <a:spcPts val="0"/>
              </a:spcAft>
              <a:buClr>
                <a:schemeClr val="lt1"/>
              </a:buClr>
              <a:buSzPts val="1680"/>
              <a:buFont typeface="Noto Sans Symbols"/>
              <a:buChar char="●"/>
              <a:defRPr sz="2400" b="0" i="0" u="none" strike="noStrike" cap="none">
                <a:solidFill>
                  <a:schemeClr val="lt1"/>
                </a:solidFill>
                <a:latin typeface="Arial"/>
                <a:ea typeface="Arial"/>
                <a:cs typeface="Arial"/>
                <a:sym typeface="Arial"/>
              </a:defRPr>
            </a:lvl1pPr>
            <a:lvl2pPr marL="914400" marR="0" lvl="1" indent="-304800" algn="l">
              <a:lnSpc>
                <a:spcPct val="100000"/>
              </a:lnSpc>
              <a:spcBef>
                <a:spcPts val="400"/>
              </a:spcBef>
              <a:spcAft>
                <a:spcPts val="0"/>
              </a:spcAft>
              <a:buClr>
                <a:schemeClr val="lt1"/>
              </a:buClr>
              <a:buSzPts val="1200"/>
              <a:buFont typeface="Arial"/>
              <a:buChar char="•"/>
              <a:defRPr sz="2000" b="0" i="0" u="none" strike="noStrike" cap="none">
                <a:solidFill>
                  <a:schemeClr val="lt1"/>
                </a:solidFill>
                <a:latin typeface="Arial"/>
                <a:ea typeface="Arial"/>
                <a:cs typeface="Arial"/>
                <a:sym typeface="Arial"/>
              </a:defRPr>
            </a:lvl2pPr>
            <a:lvl3pPr marL="1371600" marR="0" lvl="2" indent="-355600" algn="l">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3pPr>
            <a:lvl4pPr marL="1828800" marR="0" lvl="3"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4_標題投影片">
  <p:cSld name="4_標題投影片">
    <p:spTree>
      <p:nvGrpSpPr>
        <p:cNvPr id="1" name="Shape 36"/>
        <p:cNvGrpSpPr/>
        <p:nvPr/>
      </p:nvGrpSpPr>
      <p:grpSpPr>
        <a:xfrm>
          <a:off x="0" y="0"/>
          <a:ext cx="0" cy="0"/>
          <a:chOff x="0" y="0"/>
          <a:chExt cx="0" cy="0"/>
        </a:xfrm>
      </p:grpSpPr>
      <p:sp>
        <p:nvSpPr>
          <p:cNvPr id="37" name="Google Shape;37;p6"/>
          <p:cNvSpPr/>
          <p:nvPr/>
        </p:nvSpPr>
        <p:spPr>
          <a:xfrm>
            <a:off x="0" y="0"/>
            <a:ext cx="12192000" cy="6858000"/>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 name="Google Shape;38;p6"/>
          <p:cNvSpPr/>
          <p:nvPr/>
        </p:nvSpPr>
        <p:spPr>
          <a:xfrm>
            <a:off x="5442165" y="1785927"/>
            <a:ext cx="6749835" cy="714380"/>
          </a:xfrm>
          <a:prstGeom prst="rect">
            <a:avLst/>
          </a:prstGeom>
          <a:solidFill>
            <a:srgbClr val="26BC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 name="Google Shape;39;p6"/>
          <p:cNvSpPr txBox="1">
            <a:spLocks noGrp="1"/>
          </p:cNvSpPr>
          <p:nvPr>
            <p:ph type="subTitle" idx="1"/>
          </p:nvPr>
        </p:nvSpPr>
        <p:spPr>
          <a:xfrm>
            <a:off x="5615948" y="1844837"/>
            <a:ext cx="6576053" cy="655483"/>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720"/>
              </a:spcBef>
              <a:spcAft>
                <a:spcPts val="0"/>
              </a:spcAft>
              <a:buClr>
                <a:schemeClr val="lt1"/>
              </a:buClr>
              <a:buSzPts val="2600"/>
              <a:buFont typeface="Arial"/>
              <a:buNone/>
              <a:defRPr sz="3600" b="1" i="0" u="none" strike="noStrike" cap="none">
                <a:solidFill>
                  <a:schemeClr val="lt1"/>
                </a:solidFill>
                <a:latin typeface="Arial"/>
                <a:ea typeface="Arial"/>
                <a:cs typeface="Arial"/>
                <a:sym typeface="Arial"/>
              </a:defRPr>
            </a:lvl1pPr>
            <a:lvl2pPr marR="0" lvl="1" algn="ctr">
              <a:lnSpc>
                <a:spcPct val="100000"/>
              </a:lnSpc>
              <a:spcBef>
                <a:spcPts val="400"/>
              </a:spcBef>
              <a:spcAft>
                <a:spcPts val="0"/>
              </a:spcAft>
              <a:buClr>
                <a:srgbClr val="888888"/>
              </a:buClr>
              <a:buSzPts val="1200"/>
              <a:buFont typeface="Noto Sans Symbols"/>
              <a:buNone/>
              <a:defRPr sz="2000" b="0" i="0" u="none" strike="noStrike" cap="none">
                <a:solidFill>
                  <a:srgbClr val="888888"/>
                </a:solidFill>
                <a:latin typeface="Arial"/>
                <a:ea typeface="Arial"/>
                <a:cs typeface="Arial"/>
                <a:sym typeface="Arial"/>
              </a:defRPr>
            </a:lvl2pPr>
            <a:lvl3pPr marR="0" lvl="2" algn="ctr">
              <a:lnSpc>
                <a:spcPct val="100000"/>
              </a:lnSpc>
              <a:spcBef>
                <a:spcPts val="32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3pPr>
            <a:lvl4pPr marR="0" lvl="3"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4pPr>
            <a:lvl5pPr marR="0" lvl="4"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5pPr>
            <a:lvl6pPr marR="0" lvl="5"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40" name="Google Shape;40;p6"/>
          <p:cNvSpPr txBox="1">
            <a:spLocks noGrp="1"/>
          </p:cNvSpPr>
          <p:nvPr>
            <p:ph type="body" idx="2"/>
          </p:nvPr>
        </p:nvSpPr>
        <p:spPr>
          <a:xfrm>
            <a:off x="5593093" y="2708921"/>
            <a:ext cx="6598907" cy="3816424"/>
          </a:xfrm>
          <a:prstGeom prst="rect">
            <a:avLst/>
          </a:prstGeom>
          <a:noFill/>
          <a:ln>
            <a:noFill/>
          </a:ln>
        </p:spPr>
        <p:txBody>
          <a:bodyPr spcFirstLastPara="1" wrap="square" lIns="91425" tIns="91425" rIns="91425" bIns="91425" anchor="t" anchorCtr="0">
            <a:noAutofit/>
          </a:bodyPr>
          <a:lstStyle>
            <a:lvl1pPr marL="457200" marR="0" lvl="0" indent="-335280" algn="l">
              <a:lnSpc>
                <a:spcPct val="100000"/>
              </a:lnSpc>
              <a:spcBef>
                <a:spcPts val="480"/>
              </a:spcBef>
              <a:spcAft>
                <a:spcPts val="0"/>
              </a:spcAft>
              <a:buClr>
                <a:schemeClr val="lt1"/>
              </a:buClr>
              <a:buSzPts val="1680"/>
              <a:buFont typeface="Noto Sans Symbols"/>
              <a:buChar char="●"/>
              <a:defRPr sz="2400" b="0" i="0" u="none" strike="noStrike" cap="none">
                <a:solidFill>
                  <a:schemeClr val="lt1"/>
                </a:solidFill>
                <a:latin typeface="Arial"/>
                <a:ea typeface="Arial"/>
                <a:cs typeface="Arial"/>
                <a:sym typeface="Arial"/>
              </a:defRPr>
            </a:lvl1pPr>
            <a:lvl2pPr marL="914400" marR="0" lvl="1" indent="-304800" algn="l">
              <a:lnSpc>
                <a:spcPct val="100000"/>
              </a:lnSpc>
              <a:spcBef>
                <a:spcPts val="400"/>
              </a:spcBef>
              <a:spcAft>
                <a:spcPts val="0"/>
              </a:spcAft>
              <a:buClr>
                <a:schemeClr val="lt1"/>
              </a:buClr>
              <a:buSzPts val="1200"/>
              <a:buFont typeface="Arial"/>
              <a:buChar char="•"/>
              <a:defRPr sz="2000" b="0" i="0" u="none" strike="noStrike" cap="none">
                <a:solidFill>
                  <a:schemeClr val="lt1"/>
                </a:solidFill>
                <a:latin typeface="Arial"/>
                <a:ea typeface="Arial"/>
                <a:cs typeface="Arial"/>
                <a:sym typeface="Arial"/>
              </a:defRPr>
            </a:lvl2pPr>
            <a:lvl3pPr marL="1371600" marR="0" lvl="2" indent="-355600" algn="l">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3pPr>
            <a:lvl4pPr marL="1828800" marR="0" lvl="3"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_標題投影片">
  <p:cSld name="3_標題投影片">
    <p:spTree>
      <p:nvGrpSpPr>
        <p:cNvPr id="1" name="Shape 41"/>
        <p:cNvGrpSpPr/>
        <p:nvPr/>
      </p:nvGrpSpPr>
      <p:grpSpPr>
        <a:xfrm>
          <a:off x="0" y="0"/>
          <a:ext cx="0" cy="0"/>
          <a:chOff x="0" y="0"/>
          <a:chExt cx="0" cy="0"/>
        </a:xfrm>
      </p:grpSpPr>
      <p:sp>
        <p:nvSpPr>
          <p:cNvPr id="42" name="Google Shape;42;p7"/>
          <p:cNvSpPr/>
          <p:nvPr/>
        </p:nvSpPr>
        <p:spPr>
          <a:xfrm>
            <a:off x="0" y="0"/>
            <a:ext cx="12192000" cy="6858000"/>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7"/>
          <p:cNvSpPr/>
          <p:nvPr/>
        </p:nvSpPr>
        <p:spPr>
          <a:xfrm>
            <a:off x="3809984" y="1785927"/>
            <a:ext cx="8382016" cy="714380"/>
          </a:xfrm>
          <a:prstGeom prst="rect">
            <a:avLst/>
          </a:prstGeom>
          <a:solidFill>
            <a:srgbClr val="26BC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4" name="Google Shape;44;p7"/>
          <p:cNvSpPr txBox="1">
            <a:spLocks noGrp="1"/>
          </p:cNvSpPr>
          <p:nvPr>
            <p:ph type="subTitle" idx="1"/>
          </p:nvPr>
        </p:nvSpPr>
        <p:spPr>
          <a:xfrm>
            <a:off x="3983765" y="1844837"/>
            <a:ext cx="8534400" cy="655483"/>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720"/>
              </a:spcBef>
              <a:spcAft>
                <a:spcPts val="0"/>
              </a:spcAft>
              <a:buClr>
                <a:schemeClr val="lt1"/>
              </a:buClr>
              <a:buSzPts val="2600"/>
              <a:buFont typeface="Arial"/>
              <a:buNone/>
              <a:defRPr sz="3600" b="1" i="0" u="none" strike="noStrike" cap="none">
                <a:solidFill>
                  <a:schemeClr val="lt1"/>
                </a:solidFill>
                <a:latin typeface="Arial"/>
                <a:ea typeface="Arial"/>
                <a:cs typeface="Arial"/>
                <a:sym typeface="Arial"/>
              </a:defRPr>
            </a:lvl1pPr>
            <a:lvl2pPr marR="0" lvl="1" algn="ctr">
              <a:lnSpc>
                <a:spcPct val="100000"/>
              </a:lnSpc>
              <a:spcBef>
                <a:spcPts val="400"/>
              </a:spcBef>
              <a:spcAft>
                <a:spcPts val="0"/>
              </a:spcAft>
              <a:buClr>
                <a:srgbClr val="888888"/>
              </a:buClr>
              <a:buSzPts val="1200"/>
              <a:buFont typeface="Noto Sans Symbols"/>
              <a:buNone/>
              <a:defRPr sz="2000" b="0" i="0" u="none" strike="noStrike" cap="none">
                <a:solidFill>
                  <a:srgbClr val="888888"/>
                </a:solidFill>
                <a:latin typeface="Arial"/>
                <a:ea typeface="Arial"/>
                <a:cs typeface="Arial"/>
                <a:sym typeface="Arial"/>
              </a:defRPr>
            </a:lvl2pPr>
            <a:lvl3pPr marR="0" lvl="2" algn="ctr">
              <a:lnSpc>
                <a:spcPct val="100000"/>
              </a:lnSpc>
              <a:spcBef>
                <a:spcPts val="32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3pPr>
            <a:lvl4pPr marR="0" lvl="3"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4pPr>
            <a:lvl5pPr marR="0" lvl="4"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5pPr>
            <a:lvl6pPr marR="0" lvl="5"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5_標題投影片">
  <p:cSld name="5_標題投影片">
    <p:spTree>
      <p:nvGrpSpPr>
        <p:cNvPr id="1" name="Shape 45"/>
        <p:cNvGrpSpPr/>
        <p:nvPr/>
      </p:nvGrpSpPr>
      <p:grpSpPr>
        <a:xfrm>
          <a:off x="0" y="0"/>
          <a:ext cx="0" cy="0"/>
          <a:chOff x="0" y="0"/>
          <a:chExt cx="0" cy="0"/>
        </a:xfrm>
      </p:grpSpPr>
      <p:sp>
        <p:nvSpPr>
          <p:cNvPr id="46" name="Google Shape;46;p8"/>
          <p:cNvSpPr/>
          <p:nvPr/>
        </p:nvSpPr>
        <p:spPr>
          <a:xfrm>
            <a:off x="0" y="0"/>
            <a:ext cx="12192000" cy="6858000"/>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7" name="Google Shape;47;p8"/>
          <p:cNvSpPr txBox="1">
            <a:spLocks noGrp="1"/>
          </p:cNvSpPr>
          <p:nvPr>
            <p:ph type="subTitle" idx="1"/>
          </p:nvPr>
        </p:nvSpPr>
        <p:spPr>
          <a:xfrm>
            <a:off x="6456040" y="2529768"/>
            <a:ext cx="6576053" cy="655483"/>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720"/>
              </a:spcBef>
              <a:spcAft>
                <a:spcPts val="0"/>
              </a:spcAft>
              <a:buClr>
                <a:schemeClr val="lt1"/>
              </a:buClr>
              <a:buSzPts val="2600"/>
              <a:buFont typeface="Arial"/>
              <a:buNone/>
              <a:defRPr sz="3600" b="1" i="0" u="none" strike="noStrike" cap="none">
                <a:solidFill>
                  <a:schemeClr val="lt1"/>
                </a:solidFill>
                <a:latin typeface="Arial"/>
                <a:ea typeface="Arial"/>
                <a:cs typeface="Arial"/>
                <a:sym typeface="Arial"/>
              </a:defRPr>
            </a:lvl1pPr>
            <a:lvl2pPr marR="0" lvl="1" algn="ctr">
              <a:lnSpc>
                <a:spcPct val="100000"/>
              </a:lnSpc>
              <a:spcBef>
                <a:spcPts val="400"/>
              </a:spcBef>
              <a:spcAft>
                <a:spcPts val="0"/>
              </a:spcAft>
              <a:buClr>
                <a:srgbClr val="888888"/>
              </a:buClr>
              <a:buSzPts val="1200"/>
              <a:buFont typeface="Noto Sans Symbols"/>
              <a:buNone/>
              <a:defRPr sz="2000" b="0" i="0" u="none" strike="noStrike" cap="none">
                <a:solidFill>
                  <a:srgbClr val="888888"/>
                </a:solidFill>
                <a:latin typeface="Arial"/>
                <a:ea typeface="Arial"/>
                <a:cs typeface="Arial"/>
                <a:sym typeface="Arial"/>
              </a:defRPr>
            </a:lvl2pPr>
            <a:lvl3pPr marR="0" lvl="2" algn="ctr">
              <a:lnSpc>
                <a:spcPct val="100000"/>
              </a:lnSpc>
              <a:spcBef>
                <a:spcPts val="32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3pPr>
            <a:lvl4pPr marR="0" lvl="3"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4pPr>
            <a:lvl5pPr marR="0" lvl="4"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5pPr>
            <a:lvl6pPr marR="0" lvl="5"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48" name="Google Shape;48;p8"/>
          <p:cNvSpPr/>
          <p:nvPr/>
        </p:nvSpPr>
        <p:spPr>
          <a:xfrm>
            <a:off x="6157460" y="2571744"/>
            <a:ext cx="95251" cy="571504"/>
          </a:xfrm>
          <a:prstGeom prst="rect">
            <a:avLst/>
          </a:prstGeom>
          <a:solidFill>
            <a:srgbClr val="26B0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6_標題投影片">
  <p:cSld name="6_標題投影片">
    <p:spTree>
      <p:nvGrpSpPr>
        <p:cNvPr id="1" name="Shape 49"/>
        <p:cNvGrpSpPr/>
        <p:nvPr/>
      </p:nvGrpSpPr>
      <p:grpSpPr>
        <a:xfrm>
          <a:off x="0" y="0"/>
          <a:ext cx="0" cy="0"/>
          <a:chOff x="0" y="0"/>
          <a:chExt cx="0" cy="0"/>
        </a:xfrm>
      </p:grpSpPr>
      <p:sp>
        <p:nvSpPr>
          <p:cNvPr id="50" name="Google Shape;50;p9"/>
          <p:cNvSpPr/>
          <p:nvPr/>
        </p:nvSpPr>
        <p:spPr>
          <a:xfrm>
            <a:off x="0" y="0"/>
            <a:ext cx="12192000" cy="6858000"/>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 name="Google Shape;51;p9"/>
          <p:cNvSpPr txBox="1">
            <a:spLocks noGrp="1"/>
          </p:cNvSpPr>
          <p:nvPr>
            <p:ph type="subTitle" idx="1"/>
          </p:nvPr>
        </p:nvSpPr>
        <p:spPr>
          <a:xfrm>
            <a:off x="4378357" y="2529768"/>
            <a:ext cx="7766315" cy="655483"/>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720"/>
              </a:spcBef>
              <a:spcAft>
                <a:spcPts val="0"/>
              </a:spcAft>
              <a:buClr>
                <a:schemeClr val="lt1"/>
              </a:buClr>
              <a:buSzPts val="2600"/>
              <a:buFont typeface="Arial"/>
              <a:buNone/>
              <a:defRPr sz="3600" b="1" i="0" u="none" strike="noStrike" cap="none">
                <a:solidFill>
                  <a:schemeClr val="lt1"/>
                </a:solidFill>
                <a:latin typeface="Arial"/>
                <a:ea typeface="Arial"/>
                <a:cs typeface="Arial"/>
                <a:sym typeface="Arial"/>
              </a:defRPr>
            </a:lvl1pPr>
            <a:lvl2pPr marR="0" lvl="1" algn="ctr">
              <a:lnSpc>
                <a:spcPct val="100000"/>
              </a:lnSpc>
              <a:spcBef>
                <a:spcPts val="400"/>
              </a:spcBef>
              <a:spcAft>
                <a:spcPts val="0"/>
              </a:spcAft>
              <a:buClr>
                <a:srgbClr val="888888"/>
              </a:buClr>
              <a:buSzPts val="1200"/>
              <a:buFont typeface="Noto Sans Symbols"/>
              <a:buNone/>
              <a:defRPr sz="2000" b="0" i="0" u="none" strike="noStrike" cap="none">
                <a:solidFill>
                  <a:srgbClr val="888888"/>
                </a:solidFill>
                <a:latin typeface="Arial"/>
                <a:ea typeface="Arial"/>
                <a:cs typeface="Arial"/>
                <a:sym typeface="Arial"/>
              </a:defRPr>
            </a:lvl2pPr>
            <a:lvl3pPr marR="0" lvl="2" algn="ctr">
              <a:lnSpc>
                <a:spcPct val="100000"/>
              </a:lnSpc>
              <a:spcBef>
                <a:spcPts val="32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3pPr>
            <a:lvl4pPr marR="0" lvl="3"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4pPr>
            <a:lvl5pPr marR="0" lvl="4"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5pPr>
            <a:lvl6pPr marR="0" lvl="5"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52" name="Google Shape;52;p9"/>
          <p:cNvSpPr/>
          <p:nvPr/>
        </p:nvSpPr>
        <p:spPr>
          <a:xfrm>
            <a:off x="4079777" y="2571744"/>
            <a:ext cx="95251" cy="571504"/>
          </a:xfrm>
          <a:prstGeom prst="rect">
            <a:avLst/>
          </a:prstGeom>
          <a:solidFill>
            <a:srgbClr val="26B0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_區段標題">
  <p:cSld name="2_區段標題">
    <p:spTree>
      <p:nvGrpSpPr>
        <p:cNvPr id="1" name="Shape 56"/>
        <p:cNvGrpSpPr/>
        <p:nvPr/>
      </p:nvGrpSpPr>
      <p:grpSpPr>
        <a:xfrm>
          <a:off x="0" y="0"/>
          <a:ext cx="0" cy="0"/>
          <a:chOff x="0" y="0"/>
          <a:chExt cx="0" cy="0"/>
        </a:xfrm>
      </p:grpSpPr>
      <p:sp>
        <p:nvSpPr>
          <p:cNvPr id="57" name="Google Shape;57;p11"/>
          <p:cNvSpPr txBox="1">
            <a:spLocks noGrp="1"/>
          </p:cNvSpPr>
          <p:nvPr>
            <p:ph type="title"/>
          </p:nvPr>
        </p:nvSpPr>
        <p:spPr>
          <a:xfrm>
            <a:off x="719403" y="72882"/>
            <a:ext cx="10670976" cy="907859"/>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7F7F7F"/>
              </a:buClr>
              <a:buSzPts val="1400"/>
              <a:buFont typeface="Arial"/>
              <a:buNone/>
              <a:defRPr sz="3600" b="1" i="0" u="none" strike="noStrike" cap="none">
                <a:solidFill>
                  <a:srgbClr val="7F7F7F"/>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58" name="Google Shape;58;p11"/>
          <p:cNvSpPr txBox="1">
            <a:spLocks noGrp="1"/>
          </p:cNvSpPr>
          <p:nvPr>
            <p:ph type="body" idx="1"/>
          </p:nvPr>
        </p:nvSpPr>
        <p:spPr>
          <a:xfrm>
            <a:off x="691819" y="1268765"/>
            <a:ext cx="10972800" cy="4525963"/>
          </a:xfrm>
          <a:prstGeom prst="rect">
            <a:avLst/>
          </a:prstGeom>
          <a:noFill/>
          <a:ln>
            <a:noFill/>
          </a:ln>
        </p:spPr>
        <p:txBody>
          <a:bodyPr spcFirstLastPara="1" wrap="square" lIns="91425" tIns="91425" rIns="91425" bIns="91425" anchor="t" anchorCtr="0">
            <a:noAutofit/>
          </a:bodyPr>
          <a:lstStyle>
            <a:lvl1pPr marL="457200" marR="0" lvl="0" indent="-393700" algn="l">
              <a:lnSpc>
                <a:spcPct val="100000"/>
              </a:lnSpc>
              <a:spcBef>
                <a:spcPts val="520"/>
              </a:spcBef>
              <a:spcAft>
                <a:spcPts val="0"/>
              </a:spcAft>
              <a:buClr>
                <a:srgbClr val="7F7F7F"/>
              </a:buClr>
              <a:buSzPts val="2600"/>
              <a:buFont typeface="Arial"/>
              <a:buChar char="•"/>
              <a:defRPr sz="2600" b="0" i="0" u="none" strike="noStrike" cap="none">
                <a:solidFill>
                  <a:srgbClr val="7F7F7F"/>
                </a:solidFill>
                <a:latin typeface="Arial"/>
                <a:ea typeface="Arial"/>
                <a:cs typeface="Arial"/>
                <a:sym typeface="Arial"/>
              </a:defRPr>
            </a:lvl1pPr>
            <a:lvl2pPr marL="914400" marR="0" lvl="1" indent="-304800" algn="l">
              <a:lnSpc>
                <a:spcPct val="100000"/>
              </a:lnSpc>
              <a:spcBef>
                <a:spcPts val="400"/>
              </a:spcBef>
              <a:spcAft>
                <a:spcPts val="0"/>
              </a:spcAft>
              <a:buClr>
                <a:srgbClr val="7F7F7F"/>
              </a:buClr>
              <a:buSzPts val="1200"/>
              <a:buFont typeface="Noto Sans Symbols"/>
              <a:buChar char="●"/>
              <a:defRPr sz="2000" b="0" i="0" u="none" strike="noStrike" cap="none">
                <a:solidFill>
                  <a:srgbClr val="7F7F7F"/>
                </a:solidFill>
                <a:latin typeface="Arial"/>
                <a:ea typeface="Arial"/>
                <a:cs typeface="Arial"/>
                <a:sym typeface="Arial"/>
              </a:defRPr>
            </a:lvl2pPr>
            <a:lvl3pPr marL="1371600" marR="0" lvl="2" indent="-330200" algn="l">
              <a:lnSpc>
                <a:spcPct val="100000"/>
              </a:lnSpc>
              <a:spcBef>
                <a:spcPts val="320"/>
              </a:spcBef>
              <a:spcAft>
                <a:spcPts val="0"/>
              </a:spcAft>
              <a:buClr>
                <a:srgbClr val="7F7F7F"/>
              </a:buClr>
              <a:buSzPts val="1600"/>
              <a:buFont typeface="Arial"/>
              <a:buChar char="•"/>
              <a:defRPr sz="1600" b="0" i="0" u="none" strike="noStrike" cap="none">
                <a:solidFill>
                  <a:srgbClr val="7F7F7F"/>
                </a:solidFill>
                <a:latin typeface="Arial"/>
                <a:ea typeface="Arial"/>
                <a:cs typeface="Arial"/>
                <a:sym typeface="Arial"/>
              </a:defRPr>
            </a:lvl3pPr>
            <a:lvl4pPr marL="1828800" marR="0" lvl="3" indent="-355600" algn="l">
              <a:lnSpc>
                <a:spcPct val="100000"/>
              </a:lnSpc>
              <a:spcBef>
                <a:spcPts val="400"/>
              </a:spcBef>
              <a:spcAft>
                <a:spcPts val="0"/>
              </a:spcAft>
              <a:buClr>
                <a:srgbClr val="7F7F7F"/>
              </a:buClr>
              <a:buSzPts val="2000"/>
              <a:buFont typeface="Arial"/>
              <a:buChar char="–"/>
              <a:defRPr sz="2000" b="0" i="0" u="none" strike="noStrike" cap="none">
                <a:solidFill>
                  <a:srgbClr val="7F7F7F"/>
                </a:solidFill>
                <a:latin typeface="Arial"/>
                <a:ea typeface="Arial"/>
                <a:cs typeface="Arial"/>
                <a:sym typeface="Arial"/>
              </a:defRPr>
            </a:lvl4pPr>
            <a:lvl5pPr marL="2286000" marR="0" lvl="4" indent="-355600" algn="l">
              <a:lnSpc>
                <a:spcPct val="100000"/>
              </a:lnSpc>
              <a:spcBef>
                <a:spcPts val="400"/>
              </a:spcBef>
              <a:spcAft>
                <a:spcPts val="0"/>
              </a:spcAft>
              <a:buClr>
                <a:srgbClr val="7F7F7F"/>
              </a:buClr>
              <a:buSzPts val="2000"/>
              <a:buFont typeface="Arial"/>
              <a:buChar char="»"/>
              <a:defRPr sz="2000" b="0" i="0" u="none" strike="noStrike" cap="none">
                <a:solidFill>
                  <a:srgbClr val="7F7F7F"/>
                </a:solidFill>
                <a:latin typeface="Arial"/>
                <a:ea typeface="Arial"/>
                <a:cs typeface="Arial"/>
                <a:sym typeface="Arial"/>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705611" y="72882"/>
            <a:ext cx="10670976" cy="907859"/>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7F7F7F"/>
              </a:buClr>
              <a:buSzPts val="1400"/>
              <a:buFont typeface="Arial"/>
              <a:buNone/>
              <a:defRPr sz="3600" b="1"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609600" y="1340770"/>
            <a:ext cx="10972800" cy="4525963"/>
          </a:xfrm>
          <a:prstGeom prst="rect">
            <a:avLst/>
          </a:prstGeom>
          <a:noFill/>
          <a:ln>
            <a:noFill/>
          </a:ln>
        </p:spPr>
        <p:txBody>
          <a:bodyPr spcFirstLastPara="1" wrap="square" lIns="91425" tIns="91425" rIns="91425" bIns="91425" anchor="t" anchorCtr="0">
            <a:noAutofit/>
          </a:bodyPr>
          <a:lstStyle>
            <a:lvl1pPr marL="457200" marR="0" lvl="0" indent="-393700" algn="l" rtl="0">
              <a:lnSpc>
                <a:spcPct val="100000"/>
              </a:lnSpc>
              <a:spcBef>
                <a:spcPts val="520"/>
              </a:spcBef>
              <a:spcAft>
                <a:spcPts val="0"/>
              </a:spcAft>
              <a:buClr>
                <a:srgbClr val="7F7F7F"/>
              </a:buClr>
              <a:buSzPts val="2600"/>
              <a:buFont typeface="Arial"/>
              <a:buChar char="•"/>
              <a:defRPr sz="2600" b="0" i="0" u="none" strike="noStrike" cap="none">
                <a:solidFill>
                  <a:srgbClr val="7F7F7F"/>
                </a:solidFill>
                <a:latin typeface="Arial"/>
                <a:ea typeface="Arial"/>
                <a:cs typeface="Arial"/>
                <a:sym typeface="Arial"/>
              </a:defRPr>
            </a:lvl1pPr>
            <a:lvl2pPr marL="914400" marR="0" lvl="1" indent="-304800" algn="l" rtl="0">
              <a:lnSpc>
                <a:spcPct val="100000"/>
              </a:lnSpc>
              <a:spcBef>
                <a:spcPts val="400"/>
              </a:spcBef>
              <a:spcAft>
                <a:spcPts val="0"/>
              </a:spcAft>
              <a:buClr>
                <a:srgbClr val="7F7F7F"/>
              </a:buClr>
              <a:buSzPts val="1200"/>
              <a:buFont typeface="Noto Sans Symbols"/>
              <a:buChar char="●"/>
              <a:defRPr sz="2000" b="0" i="0" u="none" strike="noStrike" cap="none">
                <a:solidFill>
                  <a:srgbClr val="7F7F7F"/>
                </a:solidFill>
                <a:latin typeface="Arial"/>
                <a:ea typeface="Arial"/>
                <a:cs typeface="Arial"/>
                <a:sym typeface="Arial"/>
              </a:defRPr>
            </a:lvl2pPr>
            <a:lvl3pPr marL="1371600" marR="0" lvl="2" indent="-330200" algn="l" rtl="0">
              <a:lnSpc>
                <a:spcPct val="100000"/>
              </a:lnSpc>
              <a:spcBef>
                <a:spcPts val="320"/>
              </a:spcBef>
              <a:spcAft>
                <a:spcPts val="0"/>
              </a:spcAft>
              <a:buClr>
                <a:srgbClr val="7F7F7F"/>
              </a:buClr>
              <a:buSzPts val="1600"/>
              <a:buFont typeface="Arial"/>
              <a:buChar char="•"/>
              <a:defRPr sz="1600" b="0" i="0" u="none" strike="noStrike" cap="none">
                <a:solidFill>
                  <a:srgbClr val="7F7F7F"/>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p:nvPr/>
        </p:nvSpPr>
        <p:spPr>
          <a:xfrm>
            <a:off x="527381" y="260648"/>
            <a:ext cx="95251" cy="571504"/>
          </a:xfrm>
          <a:prstGeom prst="rect">
            <a:avLst/>
          </a:prstGeom>
          <a:solidFill>
            <a:srgbClr val="26B0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5.png"/><Relationship Id="rId7" Type="http://schemas.openxmlformats.org/officeDocument/2006/relationships/customXml" Target="../ink/ink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customXml" Target="../ink/ink1.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1.sv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app.ellipsis-drive.com/view?pathId=94a96cbb-fa8f-4f2a-85d3-00079affb103&amp;state=2481f362-770b-4801-ac5c-7c8006673a34"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docs.ellipsis-drive.com/integrate-with-ed/use-viewer-as-embedded-window"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docs.ellipsis-drive.com/integrate-with-ed/use-viewer-as-embedded-window" TargetMode="External"/><Relationship Id="rId5" Type="http://schemas.openxmlformats.org/officeDocument/2006/relationships/image" Target="../media/image6.png"/><Relationship Id="rId4" Type="http://schemas.openxmlformats.org/officeDocument/2006/relationships/hyperlink" Target="https://app.ellipsis-drive.com/view?pathId=790af342-2513-41d7-8f60-43ece3e2825f&amp;state=6648aa6c-b8e8-4809-8806-40c0105ef44d"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app.ellipsis-drive.com/view?pathId=2707b5ce-e8f5-4d28-9eef-748c9862041c&amp;state=ab443b6a-7a7b-4e88-9c99-9bef76af5836"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docs.ellipsis-drive.com/integrate-with-ed/use-viewer-as-embedded-window"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sv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3"/>
          <p:cNvSpPr txBox="1">
            <a:spLocks noGrp="1"/>
          </p:cNvSpPr>
          <p:nvPr>
            <p:ph type="body" idx="1"/>
          </p:nvPr>
        </p:nvSpPr>
        <p:spPr>
          <a:xfrm>
            <a:off x="1559500" y="4797181"/>
            <a:ext cx="4844700" cy="1223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2600"/>
              <a:buFont typeface="Arial"/>
              <a:buNone/>
            </a:pPr>
            <a:r>
              <a:rPr lang="en-US" altLang="zh-TW" sz="2800" dirty="0"/>
              <a:t>Iris </a:t>
            </a:r>
            <a:r>
              <a:rPr lang="zh-TW" sz="2800" dirty="0"/>
              <a:t>@ Beseye</a:t>
            </a:r>
            <a:endParaRPr sz="2800" dirty="0"/>
          </a:p>
          <a:p>
            <a:pPr marL="0" marR="0" lvl="0" indent="0" algn="l" rtl="0">
              <a:lnSpc>
                <a:spcPct val="100000"/>
              </a:lnSpc>
              <a:spcBef>
                <a:spcPts val="560"/>
              </a:spcBef>
              <a:spcAft>
                <a:spcPts val="0"/>
              </a:spcAft>
              <a:buClr>
                <a:schemeClr val="lt1"/>
              </a:buClr>
              <a:buSzPts val="2600"/>
              <a:buFont typeface="Arial"/>
              <a:buNone/>
            </a:pPr>
            <a:r>
              <a:rPr lang="en-US" altLang="zh-TW" sz="2800" dirty="0"/>
              <a:t>2024</a:t>
            </a:r>
            <a:r>
              <a:rPr lang="zh-TW" sz="2800" dirty="0"/>
              <a:t> / </a:t>
            </a:r>
            <a:r>
              <a:rPr lang="en-US" altLang="zh-TW" sz="2800" dirty="0"/>
              <a:t>01</a:t>
            </a:r>
            <a:r>
              <a:rPr lang="zh-TW" sz="2800" dirty="0"/>
              <a:t> / </a:t>
            </a:r>
            <a:r>
              <a:rPr lang="en-US" altLang="zh-TW" sz="2800" dirty="0"/>
              <a:t>26</a:t>
            </a:r>
            <a:endParaRPr sz="2800" dirty="0"/>
          </a:p>
          <a:p>
            <a:pPr marL="0" marR="0" lvl="0" indent="0" algn="l" rtl="0">
              <a:lnSpc>
                <a:spcPct val="100000"/>
              </a:lnSpc>
              <a:spcBef>
                <a:spcPts val="560"/>
              </a:spcBef>
              <a:spcAft>
                <a:spcPts val="0"/>
              </a:spcAft>
              <a:buClr>
                <a:schemeClr val="lt1"/>
              </a:buClr>
              <a:buSzPts val="2600"/>
              <a:buFont typeface="Arial"/>
              <a:buNone/>
            </a:pPr>
            <a:endParaRPr sz="2800" dirty="0"/>
          </a:p>
          <a:p>
            <a:pPr marL="0" marR="0" lvl="0" indent="0" algn="l" rtl="0">
              <a:lnSpc>
                <a:spcPct val="100000"/>
              </a:lnSpc>
              <a:spcBef>
                <a:spcPts val="560"/>
              </a:spcBef>
              <a:spcAft>
                <a:spcPts val="0"/>
              </a:spcAft>
              <a:buClr>
                <a:schemeClr val="lt1"/>
              </a:buClr>
              <a:buSzPts val="2600"/>
              <a:buFont typeface="Arial"/>
              <a:buNone/>
            </a:pPr>
            <a:endParaRPr sz="2800" dirty="0"/>
          </a:p>
          <a:p>
            <a:pPr marL="0" marR="0" lvl="0" indent="0" algn="l" rtl="0">
              <a:lnSpc>
                <a:spcPct val="100000"/>
              </a:lnSpc>
              <a:spcBef>
                <a:spcPts val="560"/>
              </a:spcBef>
              <a:spcAft>
                <a:spcPts val="0"/>
              </a:spcAft>
              <a:buClr>
                <a:schemeClr val="lt1"/>
              </a:buClr>
              <a:buSzPts val="2600"/>
              <a:buFont typeface="Arial"/>
              <a:buNone/>
            </a:pPr>
            <a:endParaRPr sz="2800" dirty="0"/>
          </a:p>
          <a:p>
            <a:pPr marL="0" marR="0" lvl="0" indent="0" algn="l" rtl="0">
              <a:lnSpc>
                <a:spcPct val="100000"/>
              </a:lnSpc>
              <a:spcBef>
                <a:spcPts val="560"/>
              </a:spcBef>
              <a:spcAft>
                <a:spcPts val="0"/>
              </a:spcAft>
              <a:buClr>
                <a:schemeClr val="lt1"/>
              </a:buClr>
              <a:buSzPts val="2600"/>
              <a:buFont typeface="Arial"/>
              <a:buNone/>
            </a:pPr>
            <a:endParaRPr sz="2800" dirty="0"/>
          </a:p>
          <a:p>
            <a:pPr marL="0" marR="0" lvl="0" indent="0" algn="l" rtl="0">
              <a:lnSpc>
                <a:spcPct val="100000"/>
              </a:lnSpc>
              <a:spcBef>
                <a:spcPts val="560"/>
              </a:spcBef>
              <a:spcAft>
                <a:spcPts val="0"/>
              </a:spcAft>
              <a:buClr>
                <a:schemeClr val="lt1"/>
              </a:buClr>
              <a:buSzPts val="2600"/>
              <a:buFont typeface="Arial"/>
              <a:buNone/>
            </a:pPr>
            <a:endParaRPr sz="2800" dirty="0"/>
          </a:p>
          <a:p>
            <a:pPr marL="0" marR="0" lvl="0" indent="0" algn="l" rtl="0">
              <a:lnSpc>
                <a:spcPct val="100000"/>
              </a:lnSpc>
              <a:spcBef>
                <a:spcPts val="560"/>
              </a:spcBef>
              <a:spcAft>
                <a:spcPts val="0"/>
              </a:spcAft>
              <a:buClr>
                <a:schemeClr val="lt1"/>
              </a:buClr>
              <a:buSzPts val="2600"/>
              <a:buFont typeface="Arial"/>
              <a:buNone/>
            </a:pPr>
            <a:endParaRPr sz="2800" dirty="0"/>
          </a:p>
        </p:txBody>
      </p:sp>
      <p:sp>
        <p:nvSpPr>
          <p:cNvPr id="69" name="Google Shape;69;p13"/>
          <p:cNvSpPr txBox="1">
            <a:spLocks noGrp="1"/>
          </p:cNvSpPr>
          <p:nvPr>
            <p:ph type="subTitle" idx="2"/>
          </p:nvPr>
        </p:nvSpPr>
        <p:spPr>
          <a:xfrm>
            <a:off x="1415485" y="2025400"/>
            <a:ext cx="10297200" cy="806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2600"/>
              <a:buFont typeface="Arial"/>
              <a:buNone/>
            </a:pPr>
            <a:r>
              <a:rPr lang="en-US" sz="6000" dirty="0"/>
              <a:t>h</a:t>
            </a:r>
            <a:r>
              <a:rPr lang="en-US" sz="6000" b="1" i="0" u="none" strike="noStrike" cap="none" dirty="0">
                <a:solidFill>
                  <a:schemeClr val="lt1"/>
                </a:solidFill>
                <a:latin typeface="Arial"/>
                <a:ea typeface="Arial"/>
                <a:cs typeface="Arial"/>
                <a:sym typeface="Arial"/>
              </a:rPr>
              <a:t>3 </a:t>
            </a:r>
            <a:r>
              <a:rPr lang="en-US" sz="6000" b="1" i="0" u="none" strike="noStrike" cap="none" dirty="0" err="1">
                <a:solidFill>
                  <a:schemeClr val="lt1"/>
                </a:solidFill>
                <a:latin typeface="Arial"/>
                <a:ea typeface="Arial"/>
                <a:cs typeface="Arial"/>
                <a:sym typeface="Arial"/>
              </a:rPr>
              <a:t>vlisualization</a:t>
            </a:r>
            <a:r>
              <a:rPr lang="en-US" sz="6000" b="1" i="0" u="none" strike="noStrike" cap="none" dirty="0">
                <a:solidFill>
                  <a:schemeClr val="lt1"/>
                </a:solidFill>
                <a:latin typeface="Arial"/>
                <a:ea typeface="Arial"/>
                <a:cs typeface="Arial"/>
                <a:sym typeface="Arial"/>
              </a:rPr>
              <a:t> in Taiw</a:t>
            </a:r>
            <a:r>
              <a:rPr lang="en-US" sz="6000" dirty="0"/>
              <a:t>an</a:t>
            </a:r>
            <a:endParaRPr sz="6000" b="1" i="0" u="none" strike="noStrike" cap="none" dirty="0">
              <a:solidFill>
                <a:schemeClr val="lt1"/>
              </a:solidFill>
              <a:latin typeface="Arial"/>
              <a:ea typeface="Arial"/>
              <a:cs typeface="Arial"/>
              <a:sym typeface="Arial"/>
            </a:endParaRPr>
          </a:p>
        </p:txBody>
      </p:sp>
      <p:sp>
        <p:nvSpPr>
          <p:cNvPr id="70" name="Google Shape;70;p13"/>
          <p:cNvSpPr txBox="1"/>
          <p:nvPr/>
        </p:nvSpPr>
        <p:spPr>
          <a:xfrm>
            <a:off x="9203267" y="6547556"/>
            <a:ext cx="1848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1" name="Google Shape;71;p13"/>
          <p:cNvSpPr txBox="1"/>
          <p:nvPr/>
        </p:nvSpPr>
        <p:spPr>
          <a:xfrm>
            <a:off x="9000067" y="6400800"/>
            <a:ext cx="1848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2" name="Google Shape;72;p13"/>
          <p:cNvSpPr/>
          <p:nvPr/>
        </p:nvSpPr>
        <p:spPr>
          <a:xfrm>
            <a:off x="1415485" y="620688"/>
            <a:ext cx="107766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zh-TW" sz="3200" b="0" i="0" u="none" strike="noStrike" cap="none">
                <a:solidFill>
                  <a:schemeClr val="lt1"/>
                </a:solidFill>
                <a:latin typeface="Arial"/>
                <a:ea typeface="Arial"/>
                <a:cs typeface="Arial"/>
                <a:sym typeface="Arial"/>
              </a:rPr>
              <a:t>Beseye Cloud Security Co., Ltd. </a:t>
            </a:r>
            <a:endParaRPr sz="3200" b="0" i="0" u="none" strike="noStrike" cap="none">
              <a:solidFill>
                <a:schemeClr val="lt1"/>
              </a:solidFill>
              <a:latin typeface="Arial"/>
              <a:ea typeface="Arial"/>
              <a:cs typeface="Arial"/>
              <a:sym typeface="Arial"/>
            </a:endParaRPr>
          </a:p>
        </p:txBody>
      </p:sp>
      <p:sp>
        <p:nvSpPr>
          <p:cNvPr id="73" name="Google Shape;73;p13"/>
          <p:cNvSpPr txBox="1"/>
          <p:nvPr/>
        </p:nvSpPr>
        <p:spPr>
          <a:xfrm>
            <a:off x="4338875" y="1971400"/>
            <a:ext cx="1371600" cy="457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
          <a:extLst>
            <a:ext uri="{FF2B5EF4-FFF2-40B4-BE49-F238E27FC236}">
              <a16:creationId xmlns:a16="http://schemas.microsoft.com/office/drawing/2014/main" id="{DFE559E9-098D-0339-8F60-3E55E97258D5}"/>
            </a:ext>
          </a:extLst>
        </p:cNvPr>
        <p:cNvGrpSpPr/>
        <p:nvPr/>
      </p:nvGrpSpPr>
      <p:grpSpPr>
        <a:xfrm>
          <a:off x="0" y="0"/>
          <a:ext cx="0" cy="0"/>
          <a:chOff x="0" y="0"/>
          <a:chExt cx="0" cy="0"/>
        </a:xfrm>
      </p:grpSpPr>
      <p:sp>
        <p:nvSpPr>
          <p:cNvPr id="79" name="Google Shape;79;p14">
            <a:extLst>
              <a:ext uri="{FF2B5EF4-FFF2-40B4-BE49-F238E27FC236}">
                <a16:creationId xmlns:a16="http://schemas.microsoft.com/office/drawing/2014/main" id="{E42F7B66-DDC4-AA0D-E12F-CDFD4EEDA007}"/>
              </a:ext>
            </a:extLst>
          </p:cNvPr>
          <p:cNvSpPr txBox="1">
            <a:spLocks noGrp="1"/>
          </p:cNvSpPr>
          <p:nvPr>
            <p:ph type="title"/>
          </p:nvPr>
        </p:nvSpPr>
        <p:spPr>
          <a:xfrm>
            <a:off x="784974" y="96166"/>
            <a:ext cx="10972800" cy="929400"/>
          </a:xfrm>
          <a:prstGeom prst="rect">
            <a:avLst/>
          </a:prstGeom>
          <a:noFill/>
          <a:ln>
            <a:noFill/>
          </a:ln>
        </p:spPr>
        <p:txBody>
          <a:bodyPr spcFirstLastPara="1" wrap="square" lIns="91425" tIns="45700" rIns="91425" bIns="45700" anchor="ctr" anchorCtr="0">
            <a:noAutofit/>
          </a:bodyPr>
          <a:lstStyle/>
          <a:p>
            <a:r>
              <a:rPr lang="en-US" altLang="zh-TW" sz="4400" dirty="0">
                <a:solidFill>
                  <a:srgbClr val="25B1AB"/>
                </a:solidFill>
              </a:rPr>
              <a:t>steps for preprocessing population data</a:t>
            </a:r>
            <a:endParaRPr lang="zh-TW" altLang="en-US" sz="4400" dirty="0">
              <a:solidFill>
                <a:srgbClr val="25B1AB"/>
              </a:solidFill>
            </a:endParaRPr>
          </a:p>
        </p:txBody>
      </p:sp>
      <p:sp>
        <p:nvSpPr>
          <p:cNvPr id="3" name="投影片編號版面配置區 2">
            <a:extLst>
              <a:ext uri="{FF2B5EF4-FFF2-40B4-BE49-F238E27FC236}">
                <a16:creationId xmlns:a16="http://schemas.microsoft.com/office/drawing/2014/main" id="{57DC8546-603E-F3B2-BA06-BBC4B55295FF}"/>
              </a:ext>
            </a:extLst>
          </p:cNvPr>
          <p:cNvSpPr>
            <a:spLocks noGrp="1"/>
          </p:cNvSpPr>
          <p:nvPr>
            <p:ph type="sldNum" idx="12"/>
          </p:nvPr>
        </p:nvSpPr>
        <p:spPr>
          <a:xfrm>
            <a:off x="11629947" y="6507834"/>
            <a:ext cx="528320" cy="508000"/>
          </a:xfrm>
        </p:spPr>
        <p:txBody>
          <a:bodyPr/>
          <a:lstStyle/>
          <a:p>
            <a:pPr marL="0" lvl="0" indent="0" algn="l" rtl="0">
              <a:spcBef>
                <a:spcPts val="0"/>
              </a:spcBef>
              <a:spcAft>
                <a:spcPts val="0"/>
              </a:spcAft>
              <a:buNone/>
            </a:pPr>
            <a:fld id="{00000000-1234-1234-1234-123412341234}" type="slidenum">
              <a:rPr lang="en-US" altLang="zh-TW" smtClean="0"/>
              <a:t>10</a:t>
            </a:fld>
            <a:endParaRPr lang="zh-TW" altLang="en-US" dirty="0"/>
          </a:p>
        </p:txBody>
      </p:sp>
      <p:sp>
        <p:nvSpPr>
          <p:cNvPr id="10" name="文字方塊 9">
            <a:extLst>
              <a:ext uri="{FF2B5EF4-FFF2-40B4-BE49-F238E27FC236}">
                <a16:creationId xmlns:a16="http://schemas.microsoft.com/office/drawing/2014/main" id="{5443BDEF-532D-D6FE-6BE3-8328131460DA}"/>
              </a:ext>
            </a:extLst>
          </p:cNvPr>
          <p:cNvSpPr txBox="1"/>
          <p:nvPr/>
        </p:nvSpPr>
        <p:spPr>
          <a:xfrm>
            <a:off x="283748" y="1028948"/>
            <a:ext cx="12510163" cy="5575052"/>
          </a:xfrm>
          <a:prstGeom prst="rect">
            <a:avLst/>
          </a:prstGeom>
          <a:noFill/>
        </p:spPr>
        <p:txBody>
          <a:bodyPr wrap="square" rtlCol="0">
            <a:spAutoFit/>
          </a:bodyPr>
          <a:lstStyle/>
          <a:p>
            <a:pPr algn="l">
              <a:lnSpc>
                <a:spcPct val="150000"/>
              </a:lnSpc>
              <a:buFont typeface="+mj-lt"/>
              <a:buAutoNum type="arabicPeriod"/>
            </a:pPr>
            <a:r>
              <a:rPr lang="en" altLang="zh-TW" sz="2400" dirty="0">
                <a:solidFill>
                  <a:schemeClr val="bg1">
                    <a:lumMod val="75000"/>
                  </a:schemeClr>
                </a:solidFill>
                <a:latin typeface="Söhne"/>
              </a:rPr>
              <a:t> Preprocess</a:t>
            </a:r>
            <a:r>
              <a:rPr lang="en" altLang="zh-TW" sz="2400" b="0" i="0" dirty="0">
                <a:solidFill>
                  <a:schemeClr val="bg1">
                    <a:lumMod val="75000"/>
                  </a:schemeClr>
                </a:solidFill>
                <a:effectLst/>
                <a:latin typeface="Söhne"/>
              </a:rPr>
              <a:t> the data (referred to on the previous page) to transform it into a count format.</a:t>
            </a:r>
          </a:p>
          <a:p>
            <a:pPr algn="l">
              <a:lnSpc>
                <a:spcPct val="150000"/>
              </a:lnSpc>
              <a:buFont typeface="+mj-lt"/>
              <a:buAutoNum type="arabicPeriod"/>
            </a:pPr>
            <a:r>
              <a:rPr lang="en" altLang="zh-TW" sz="2400" dirty="0">
                <a:solidFill>
                  <a:schemeClr val="bg1">
                    <a:lumMod val="75000"/>
                  </a:schemeClr>
                </a:solidFill>
                <a:latin typeface="Söhne"/>
              </a:rPr>
              <a:t> Merge the preprocessed data with a map that includes geometry, ensuring to match the granularity, so that the data contains a geometry column.</a:t>
            </a:r>
          </a:p>
          <a:p>
            <a:pPr algn="l">
              <a:lnSpc>
                <a:spcPct val="150000"/>
              </a:lnSpc>
              <a:buFont typeface="+mj-lt"/>
              <a:buAutoNum type="arabicPeriod"/>
            </a:pPr>
            <a:endParaRPr lang="en" altLang="zh-TW" sz="2400" dirty="0">
              <a:solidFill>
                <a:schemeClr val="bg1">
                  <a:lumMod val="75000"/>
                </a:schemeClr>
              </a:solidFill>
              <a:latin typeface="Söhne"/>
            </a:endParaRPr>
          </a:p>
          <a:p>
            <a:pPr marL="342900" indent="-342900">
              <a:lnSpc>
                <a:spcPct val="150000"/>
              </a:lnSpc>
              <a:buClr>
                <a:srgbClr val="7F7F7F"/>
              </a:buClr>
              <a:buSzPts val="2600"/>
              <a:buAutoNum type="arabicPeriod"/>
            </a:pPr>
            <a:endParaRPr lang="en-US" altLang="zh-TW" sz="2400" b="1" dirty="0">
              <a:solidFill>
                <a:schemeClr val="bg1">
                  <a:lumMod val="75000"/>
                </a:schemeClr>
              </a:solidFill>
            </a:endParaRPr>
          </a:p>
          <a:p>
            <a:pPr marL="342900" indent="-342900">
              <a:lnSpc>
                <a:spcPct val="150000"/>
              </a:lnSpc>
              <a:buClr>
                <a:srgbClr val="7F7F7F"/>
              </a:buClr>
              <a:buSzPts val="2600"/>
              <a:buAutoNum type="arabicPeriod"/>
            </a:pPr>
            <a:endParaRPr lang="en-US" altLang="zh-TW" sz="2400" b="1" dirty="0">
              <a:solidFill>
                <a:schemeClr val="bg1">
                  <a:lumMod val="75000"/>
                </a:schemeClr>
              </a:solidFill>
            </a:endParaRPr>
          </a:p>
          <a:p>
            <a:pPr algn="l">
              <a:lnSpc>
                <a:spcPct val="150000"/>
              </a:lnSpc>
              <a:buFont typeface="+mj-lt"/>
              <a:buAutoNum type="arabicPeriod"/>
            </a:pPr>
            <a:r>
              <a:rPr lang="zh-TW" altLang="en-US" sz="2400" dirty="0">
                <a:solidFill>
                  <a:schemeClr val="tx1"/>
                </a:solidFill>
                <a:latin typeface="Söhne"/>
              </a:rPr>
              <a:t> </a:t>
            </a:r>
            <a:r>
              <a:rPr lang="en" altLang="zh-TW" sz="2400" dirty="0">
                <a:solidFill>
                  <a:schemeClr val="tx1"/>
                </a:solidFill>
                <a:latin typeface="Söhne"/>
              </a:rPr>
              <a:t>Create hexagons that cover Taiwan, which should include a geometry column.</a:t>
            </a:r>
          </a:p>
          <a:p>
            <a:pPr algn="l">
              <a:lnSpc>
                <a:spcPct val="150000"/>
              </a:lnSpc>
              <a:buFont typeface="+mj-lt"/>
              <a:buAutoNum type="arabicPeriod"/>
            </a:pPr>
            <a:r>
              <a:rPr lang="en" altLang="zh-TW" sz="2400" dirty="0">
                <a:solidFill>
                  <a:schemeClr val="bg1">
                    <a:lumMod val="75000"/>
                  </a:schemeClr>
                </a:solidFill>
                <a:latin typeface="Söhne"/>
              </a:rPr>
              <a:t> Standardize the coordinates to EPSG:4326.</a:t>
            </a:r>
          </a:p>
          <a:p>
            <a:pPr algn="l">
              <a:lnSpc>
                <a:spcPct val="150000"/>
              </a:lnSpc>
              <a:buFont typeface="+mj-lt"/>
              <a:buAutoNum type="arabicPeriod"/>
            </a:pPr>
            <a:r>
              <a:rPr lang="en" altLang="zh-TW" sz="2400" dirty="0">
                <a:solidFill>
                  <a:schemeClr val="bg1">
                    <a:lumMod val="75000"/>
                  </a:schemeClr>
                </a:solidFill>
                <a:latin typeface="Söhne"/>
              </a:rPr>
              <a:t> Run the algorithm on the data containing geometry fields (both hexagons and data).</a:t>
            </a:r>
          </a:p>
          <a:p>
            <a:pPr algn="l">
              <a:lnSpc>
                <a:spcPct val="150000"/>
              </a:lnSpc>
              <a:buFont typeface="+mj-lt"/>
              <a:buAutoNum type="arabicPeriod"/>
            </a:pPr>
            <a:r>
              <a:rPr lang="en" altLang="zh-TW" sz="2400" dirty="0">
                <a:solidFill>
                  <a:schemeClr val="bg1">
                    <a:lumMod val="75000"/>
                  </a:schemeClr>
                </a:solidFill>
                <a:latin typeface="Söhne"/>
              </a:rPr>
              <a:t> Calculate the amount of data within each hexagon and upload the completed map to Ellipse.</a:t>
            </a:r>
          </a:p>
        </p:txBody>
      </p:sp>
      <p:pic>
        <p:nvPicPr>
          <p:cNvPr id="4" name="圖片 3" descr="一張含有 文字, 螢幕擷取畫面, 字型, 收據 的圖片&#10;&#10;自動產生的描述">
            <a:extLst>
              <a:ext uri="{FF2B5EF4-FFF2-40B4-BE49-F238E27FC236}">
                <a16:creationId xmlns:a16="http://schemas.microsoft.com/office/drawing/2014/main" id="{E1C2D003-B169-3A40-CE8E-0E658A16F885}"/>
              </a:ext>
            </a:extLst>
          </p:cNvPr>
          <p:cNvPicPr>
            <a:picLocks noChangeAspect="1"/>
          </p:cNvPicPr>
          <p:nvPr/>
        </p:nvPicPr>
        <p:blipFill>
          <a:blip r:embed="rId3"/>
          <a:stretch>
            <a:fillRect/>
          </a:stretch>
        </p:blipFill>
        <p:spPr>
          <a:xfrm>
            <a:off x="1292221" y="2781544"/>
            <a:ext cx="8594309" cy="1671116"/>
          </a:xfrm>
          <a:prstGeom prst="rect">
            <a:avLst/>
          </a:prstGeom>
        </p:spPr>
      </p:pic>
    </p:spTree>
    <p:extLst>
      <p:ext uri="{BB962C8B-B14F-4D97-AF65-F5344CB8AC3E}">
        <p14:creationId xmlns:p14="http://schemas.microsoft.com/office/powerpoint/2010/main" val="3346597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9" name="Google Shape;79;p14"/>
          <p:cNvSpPr txBox="1">
            <a:spLocks noGrp="1"/>
          </p:cNvSpPr>
          <p:nvPr>
            <p:ph type="title"/>
          </p:nvPr>
        </p:nvSpPr>
        <p:spPr>
          <a:xfrm>
            <a:off x="838744" y="250425"/>
            <a:ext cx="10972800" cy="929400"/>
          </a:xfrm>
          <a:prstGeom prst="rect">
            <a:avLst/>
          </a:prstGeom>
          <a:noFill/>
          <a:ln>
            <a:noFill/>
          </a:ln>
        </p:spPr>
        <p:txBody>
          <a:bodyPr spcFirstLastPara="1" wrap="square" lIns="91425" tIns="45700" rIns="91425" bIns="45700" anchor="ctr" anchorCtr="0">
            <a:noAutofit/>
          </a:bodyPr>
          <a:lstStyle/>
          <a:p>
            <a:r>
              <a:rPr lang="en-US" altLang="zh-TW" sz="4400" dirty="0">
                <a:solidFill>
                  <a:srgbClr val="25B1AB"/>
                </a:solidFill>
              </a:rPr>
              <a:t>Determine hexagon parameters</a:t>
            </a:r>
            <a:br>
              <a:rPr lang="en-US" altLang="zh-TW" sz="4400" dirty="0">
                <a:solidFill>
                  <a:srgbClr val="25B1AB"/>
                </a:solidFill>
              </a:rPr>
            </a:br>
            <a:r>
              <a:rPr lang="en-US" altLang="zh-TW" sz="2800" dirty="0">
                <a:solidFill>
                  <a:srgbClr val="25B1AB"/>
                </a:solidFill>
              </a:rPr>
              <a:t>(based on population data)</a:t>
            </a:r>
            <a:endParaRPr lang="zh-TW" altLang="en-US" sz="4400" dirty="0">
              <a:solidFill>
                <a:srgbClr val="25B1AB"/>
              </a:solidFill>
            </a:endParaRPr>
          </a:p>
        </p:txBody>
      </p:sp>
      <p:sp>
        <p:nvSpPr>
          <p:cNvPr id="3" name="投影片編號版面配置區 2">
            <a:extLst>
              <a:ext uri="{FF2B5EF4-FFF2-40B4-BE49-F238E27FC236}">
                <a16:creationId xmlns:a16="http://schemas.microsoft.com/office/drawing/2014/main" id="{EC95311B-6667-B4E6-E515-222D227FA72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ltLang="zh-TW" smtClean="0"/>
              <a:t>11</a:t>
            </a:fld>
            <a:endParaRPr lang="zh-TW" altLang="en-US" dirty="0"/>
          </a:p>
        </p:txBody>
      </p:sp>
      <p:sp>
        <p:nvSpPr>
          <p:cNvPr id="7" name="Google Shape;78;p14">
            <a:extLst>
              <a:ext uri="{FF2B5EF4-FFF2-40B4-BE49-F238E27FC236}">
                <a16:creationId xmlns:a16="http://schemas.microsoft.com/office/drawing/2014/main" id="{342C0C66-4F48-E529-54B5-088A5A68DDF1}"/>
              </a:ext>
            </a:extLst>
          </p:cNvPr>
          <p:cNvSpPr txBox="1">
            <a:spLocks/>
          </p:cNvSpPr>
          <p:nvPr/>
        </p:nvSpPr>
        <p:spPr>
          <a:xfrm>
            <a:off x="401722" y="1466433"/>
            <a:ext cx="9694420" cy="562501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93700" algn="l" rtl="0">
              <a:lnSpc>
                <a:spcPct val="100000"/>
              </a:lnSpc>
              <a:spcBef>
                <a:spcPts val="520"/>
              </a:spcBef>
              <a:spcAft>
                <a:spcPts val="0"/>
              </a:spcAft>
              <a:buClr>
                <a:srgbClr val="7F7F7F"/>
              </a:buClr>
              <a:buSzPts val="2600"/>
              <a:buFont typeface="Arial"/>
              <a:buChar char="•"/>
              <a:defRPr sz="2600" b="0" i="0" u="none" strike="noStrike" cap="none">
                <a:solidFill>
                  <a:srgbClr val="7F7F7F"/>
                </a:solidFill>
                <a:latin typeface="Arial"/>
                <a:ea typeface="Arial"/>
                <a:cs typeface="Arial"/>
                <a:sym typeface="Arial"/>
              </a:defRPr>
            </a:lvl1pPr>
            <a:lvl2pPr marL="914400" marR="0" lvl="1" indent="-304800" algn="l" rtl="0">
              <a:lnSpc>
                <a:spcPct val="100000"/>
              </a:lnSpc>
              <a:spcBef>
                <a:spcPts val="400"/>
              </a:spcBef>
              <a:spcAft>
                <a:spcPts val="0"/>
              </a:spcAft>
              <a:buClr>
                <a:srgbClr val="7F7F7F"/>
              </a:buClr>
              <a:buSzPts val="1200"/>
              <a:buFont typeface="Noto Sans Symbols"/>
              <a:buChar char="●"/>
              <a:defRPr sz="2000" b="0" i="0" u="none" strike="noStrike" cap="none">
                <a:solidFill>
                  <a:srgbClr val="7F7F7F"/>
                </a:solidFill>
                <a:latin typeface="Arial"/>
                <a:ea typeface="Arial"/>
                <a:cs typeface="Arial"/>
                <a:sym typeface="Arial"/>
              </a:defRPr>
            </a:lvl2pPr>
            <a:lvl3pPr marL="1371600" marR="0" lvl="2" indent="-330200" algn="l" rtl="0">
              <a:lnSpc>
                <a:spcPct val="100000"/>
              </a:lnSpc>
              <a:spcBef>
                <a:spcPts val="320"/>
              </a:spcBef>
              <a:spcAft>
                <a:spcPts val="0"/>
              </a:spcAft>
              <a:buClr>
                <a:srgbClr val="7F7F7F"/>
              </a:buClr>
              <a:buSzPts val="1600"/>
              <a:buFont typeface="Arial"/>
              <a:buChar char="•"/>
              <a:defRPr sz="1600" b="0" i="0" u="none" strike="noStrike" cap="none">
                <a:solidFill>
                  <a:srgbClr val="7F7F7F"/>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indent="-457200">
              <a:lnSpc>
                <a:spcPct val="150000"/>
              </a:lnSpc>
              <a:spcBef>
                <a:spcPts val="0"/>
              </a:spcBef>
              <a:buFont typeface="Arial"/>
              <a:buAutoNum type="arabicPeriod"/>
            </a:pPr>
            <a:r>
              <a:rPr lang="en-US" altLang="zh-TW" sz="2400" dirty="0">
                <a:solidFill>
                  <a:srgbClr val="000000"/>
                </a:solidFill>
              </a:rPr>
              <a:t>Resolution</a:t>
            </a:r>
          </a:p>
          <a:p>
            <a:pPr indent="-457200">
              <a:lnSpc>
                <a:spcPct val="150000"/>
              </a:lnSpc>
              <a:spcBef>
                <a:spcPts val="0"/>
              </a:spcBef>
              <a:buFont typeface="Arial"/>
              <a:buAutoNum type="arabicPeriod"/>
            </a:pPr>
            <a:r>
              <a:rPr lang="en-US" altLang="zh-TW" sz="2400" dirty="0">
                <a:solidFill>
                  <a:srgbClr val="000000"/>
                </a:solidFill>
              </a:rPr>
              <a:t>Distance</a:t>
            </a:r>
          </a:p>
          <a:p>
            <a:pPr indent="-457200">
              <a:lnSpc>
                <a:spcPct val="150000"/>
              </a:lnSpc>
              <a:spcBef>
                <a:spcPts val="0"/>
              </a:spcBef>
              <a:buFont typeface="Arial"/>
              <a:buAutoNum type="arabicPeriod"/>
            </a:pPr>
            <a:r>
              <a:rPr lang="en" altLang="zh-TW" sz="2400" dirty="0">
                <a:solidFill>
                  <a:srgbClr val="000000"/>
                </a:solidFill>
              </a:rPr>
              <a:t>Should the map include offshore island areas?</a:t>
            </a:r>
            <a:endParaRPr lang="zh-TW" altLang="en-US" sz="2400" dirty="0">
              <a:solidFill>
                <a:srgbClr val="000000"/>
              </a:solidFill>
            </a:endParaRPr>
          </a:p>
          <a:p>
            <a:pPr marL="0" indent="0">
              <a:lnSpc>
                <a:spcPct val="115000"/>
              </a:lnSpc>
              <a:spcBef>
                <a:spcPts val="0"/>
              </a:spcBef>
              <a:buFont typeface="Arial"/>
              <a:buNone/>
            </a:pPr>
            <a:endParaRPr lang="zh-TW" altLang="en-US" sz="2400" dirty="0">
              <a:solidFill>
                <a:srgbClr val="000000"/>
              </a:solidFill>
            </a:endParaRPr>
          </a:p>
        </p:txBody>
      </p:sp>
    </p:spTree>
    <p:extLst>
      <p:ext uri="{BB962C8B-B14F-4D97-AF65-F5344CB8AC3E}">
        <p14:creationId xmlns:p14="http://schemas.microsoft.com/office/powerpoint/2010/main" val="1792534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9" name="Google Shape;79;p14"/>
          <p:cNvSpPr txBox="1">
            <a:spLocks noGrp="1"/>
          </p:cNvSpPr>
          <p:nvPr>
            <p:ph type="title"/>
          </p:nvPr>
        </p:nvSpPr>
        <p:spPr>
          <a:xfrm>
            <a:off x="784974" y="96166"/>
            <a:ext cx="10972800" cy="929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Font typeface="Arial"/>
              <a:buNone/>
            </a:pPr>
            <a:r>
              <a:rPr lang="en-US" altLang="zh-TW" sz="4400" dirty="0">
                <a:solidFill>
                  <a:srgbClr val="25B1AB"/>
                </a:solidFill>
              </a:rPr>
              <a:t>Resolution - definition</a:t>
            </a:r>
            <a:endParaRPr sz="4400" b="1" i="0" u="none" strike="noStrike" cap="none" dirty="0">
              <a:solidFill>
                <a:srgbClr val="25B1AB"/>
              </a:solidFill>
              <a:latin typeface="Arial"/>
              <a:ea typeface="Arial"/>
              <a:cs typeface="Arial"/>
              <a:sym typeface="Arial"/>
            </a:endParaRPr>
          </a:p>
        </p:txBody>
      </p:sp>
      <p:pic>
        <p:nvPicPr>
          <p:cNvPr id="8" name="圖片 7" descr="一張含有 文字, 螢幕擷取畫面, 地圖, 圖表 的圖片&#10;&#10;自動產生的描述">
            <a:extLst>
              <a:ext uri="{FF2B5EF4-FFF2-40B4-BE49-F238E27FC236}">
                <a16:creationId xmlns:a16="http://schemas.microsoft.com/office/drawing/2014/main" id="{13B8A4B3-1EBF-0AB2-49F7-1F668FD29ECA}"/>
              </a:ext>
            </a:extLst>
          </p:cNvPr>
          <p:cNvPicPr>
            <a:picLocks noChangeAspect="1"/>
          </p:cNvPicPr>
          <p:nvPr/>
        </p:nvPicPr>
        <p:blipFill>
          <a:blip r:embed="rId3"/>
          <a:stretch>
            <a:fillRect/>
          </a:stretch>
        </p:blipFill>
        <p:spPr>
          <a:xfrm>
            <a:off x="4453430" y="1615508"/>
            <a:ext cx="3485431" cy="5199577"/>
          </a:xfrm>
          <a:prstGeom prst="rect">
            <a:avLst/>
          </a:prstGeom>
        </p:spPr>
      </p:pic>
      <p:pic>
        <p:nvPicPr>
          <p:cNvPr id="10" name="圖片 9" descr="一張含有 文字, 螢幕擷取畫面, 圖表, 字型 的圖片&#10;&#10;自動產生的描述">
            <a:extLst>
              <a:ext uri="{FF2B5EF4-FFF2-40B4-BE49-F238E27FC236}">
                <a16:creationId xmlns:a16="http://schemas.microsoft.com/office/drawing/2014/main" id="{80E2B2D6-D5C2-6E32-CC64-EFDCD15897FC}"/>
              </a:ext>
            </a:extLst>
          </p:cNvPr>
          <p:cNvPicPr>
            <a:picLocks noChangeAspect="1"/>
          </p:cNvPicPr>
          <p:nvPr/>
        </p:nvPicPr>
        <p:blipFill>
          <a:blip r:embed="rId4"/>
          <a:stretch>
            <a:fillRect/>
          </a:stretch>
        </p:blipFill>
        <p:spPr>
          <a:xfrm>
            <a:off x="249805" y="1749412"/>
            <a:ext cx="4046580" cy="4931770"/>
          </a:xfrm>
          <a:prstGeom prst="rect">
            <a:avLst/>
          </a:prstGeom>
        </p:spPr>
      </p:pic>
      <p:sp>
        <p:nvSpPr>
          <p:cNvPr id="11" name="矩形 10">
            <a:extLst>
              <a:ext uri="{FF2B5EF4-FFF2-40B4-BE49-F238E27FC236}">
                <a16:creationId xmlns:a16="http://schemas.microsoft.com/office/drawing/2014/main" id="{1A02A9F6-7D14-00CF-BFFD-D2C2A28EB9E4}"/>
              </a:ext>
            </a:extLst>
          </p:cNvPr>
          <p:cNvSpPr/>
          <p:nvPr/>
        </p:nvSpPr>
        <p:spPr>
          <a:xfrm>
            <a:off x="4494946" y="1624902"/>
            <a:ext cx="1199792" cy="29491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 name="文字方塊 12">
            <a:extLst>
              <a:ext uri="{FF2B5EF4-FFF2-40B4-BE49-F238E27FC236}">
                <a16:creationId xmlns:a16="http://schemas.microsoft.com/office/drawing/2014/main" id="{F03209EB-D31E-66F5-0809-7153E606AA0B}"/>
              </a:ext>
            </a:extLst>
          </p:cNvPr>
          <p:cNvSpPr txBox="1"/>
          <p:nvPr/>
        </p:nvSpPr>
        <p:spPr>
          <a:xfrm>
            <a:off x="4510063" y="812253"/>
            <a:ext cx="3473535" cy="738664"/>
          </a:xfrm>
          <a:prstGeom prst="rect">
            <a:avLst/>
          </a:prstGeom>
          <a:solidFill>
            <a:schemeClr val="lt1"/>
          </a:solidFill>
        </p:spPr>
        <p:txBody>
          <a:bodyPr wrap="square" rtlCol="0">
            <a:spAutoFit/>
          </a:bodyPr>
          <a:lstStyle/>
          <a:p>
            <a:pPr algn="ctr"/>
            <a:r>
              <a:rPr lang="en" altLang="zh-TW" b="0" i="0" dirty="0">
                <a:solidFill>
                  <a:srgbClr val="0D0D0D"/>
                </a:solidFill>
                <a:effectLst/>
                <a:latin typeface="Söhne"/>
              </a:rPr>
              <a:t>1329 hexagons</a:t>
            </a:r>
          </a:p>
          <a:p>
            <a:pPr algn="ctr"/>
            <a:r>
              <a:rPr lang="en" altLang="zh-TW" b="0" i="0" dirty="0">
                <a:solidFill>
                  <a:srgbClr val="0D0D0D"/>
                </a:solidFill>
                <a:effectLst/>
                <a:latin typeface="Söhne"/>
              </a:rPr>
              <a:t>Total population in hexagons: 23,323,999.50</a:t>
            </a:r>
          </a:p>
          <a:p>
            <a:pPr algn="ctr"/>
            <a:r>
              <a:rPr lang="en" altLang="zh-TW" b="0" i="0" dirty="0">
                <a:solidFill>
                  <a:srgbClr val="0D0D0D"/>
                </a:solidFill>
                <a:effectLst/>
                <a:latin typeface="Söhne"/>
              </a:rPr>
              <a:t>Error: 0.22%</a:t>
            </a:r>
            <a:endParaRPr kumimoji="1" lang="en-US" altLang="zh-TW" dirty="0"/>
          </a:p>
        </p:txBody>
      </p:sp>
      <p:sp>
        <p:nvSpPr>
          <p:cNvPr id="14" name="文字方塊 13">
            <a:extLst>
              <a:ext uri="{FF2B5EF4-FFF2-40B4-BE49-F238E27FC236}">
                <a16:creationId xmlns:a16="http://schemas.microsoft.com/office/drawing/2014/main" id="{125F5C25-82C3-9E43-AD8E-30164CC65E7F}"/>
              </a:ext>
            </a:extLst>
          </p:cNvPr>
          <p:cNvSpPr txBox="1"/>
          <p:nvPr/>
        </p:nvSpPr>
        <p:spPr>
          <a:xfrm>
            <a:off x="574690" y="955195"/>
            <a:ext cx="3459829" cy="738664"/>
          </a:xfrm>
          <a:prstGeom prst="rect">
            <a:avLst/>
          </a:prstGeom>
          <a:solidFill>
            <a:schemeClr val="lt1"/>
          </a:solidFill>
        </p:spPr>
        <p:txBody>
          <a:bodyPr wrap="square" rtlCol="0">
            <a:spAutoFit/>
          </a:bodyPr>
          <a:lstStyle/>
          <a:p>
            <a:pPr algn="ctr"/>
            <a:r>
              <a:rPr lang="en" altLang="zh-TW" b="0" i="0" dirty="0">
                <a:solidFill>
                  <a:srgbClr val="0D0D0D"/>
                </a:solidFill>
                <a:effectLst/>
                <a:latin typeface="Söhne"/>
              </a:rPr>
              <a:t>225 hexagons</a:t>
            </a:r>
          </a:p>
          <a:p>
            <a:pPr algn="ctr"/>
            <a:r>
              <a:rPr lang="en" altLang="zh-TW" b="0" i="0" dirty="0">
                <a:solidFill>
                  <a:srgbClr val="0D0D0D"/>
                </a:solidFill>
                <a:effectLst/>
                <a:latin typeface="Söhne"/>
              </a:rPr>
              <a:t>Total population in hexagons: 23,181,911.90</a:t>
            </a:r>
          </a:p>
          <a:p>
            <a:pPr algn="ctr"/>
            <a:r>
              <a:rPr lang="en" altLang="zh-TW" b="0" i="0" dirty="0">
                <a:solidFill>
                  <a:srgbClr val="0D0D0D"/>
                </a:solidFill>
                <a:effectLst/>
                <a:latin typeface="Söhne"/>
              </a:rPr>
              <a:t>Error: 0.82%</a:t>
            </a:r>
            <a:endParaRPr kumimoji="1" lang="en-US" altLang="zh-TW" dirty="0"/>
          </a:p>
        </p:txBody>
      </p:sp>
      <p:sp>
        <p:nvSpPr>
          <p:cNvPr id="15" name="文字方塊 14">
            <a:extLst>
              <a:ext uri="{FF2B5EF4-FFF2-40B4-BE49-F238E27FC236}">
                <a16:creationId xmlns:a16="http://schemas.microsoft.com/office/drawing/2014/main" id="{BF232D01-40DB-4AB0-1FF1-C0615E214C89}"/>
              </a:ext>
            </a:extLst>
          </p:cNvPr>
          <p:cNvSpPr txBox="1"/>
          <p:nvPr/>
        </p:nvSpPr>
        <p:spPr>
          <a:xfrm>
            <a:off x="7091230" y="94127"/>
            <a:ext cx="3732876" cy="523220"/>
          </a:xfrm>
          <a:prstGeom prst="rect">
            <a:avLst/>
          </a:prstGeom>
          <a:solidFill>
            <a:schemeClr val="lt1"/>
          </a:solidFill>
        </p:spPr>
        <p:txBody>
          <a:bodyPr wrap="square" rtlCol="0">
            <a:spAutoFit/>
          </a:bodyPr>
          <a:lstStyle/>
          <a:p>
            <a:pPr algn="ctr"/>
            <a:r>
              <a:rPr lang="en" altLang="zh-TW" b="1" i="0" dirty="0">
                <a:solidFill>
                  <a:srgbClr val="0D0D0D"/>
                </a:solidFill>
                <a:effectLst/>
                <a:latin typeface="Söhne"/>
              </a:rPr>
              <a:t>Actual total population: 23,375,314 </a:t>
            </a:r>
          </a:p>
          <a:p>
            <a:pPr algn="ctr"/>
            <a:r>
              <a:rPr lang="en" altLang="zh-TW" b="1" i="0" dirty="0">
                <a:solidFill>
                  <a:srgbClr val="0D0D0D"/>
                </a:solidFill>
                <a:effectLst/>
                <a:latin typeface="Söhne"/>
              </a:rPr>
              <a:t>(This page calculates including offshore islands.)</a:t>
            </a:r>
            <a:endParaRPr kumimoji="1" lang="en-US" altLang="zh-TW" b="1" dirty="0"/>
          </a:p>
        </p:txBody>
      </p:sp>
      <p:sp>
        <p:nvSpPr>
          <p:cNvPr id="16" name="矩形 15">
            <a:extLst>
              <a:ext uri="{FF2B5EF4-FFF2-40B4-BE49-F238E27FC236}">
                <a16:creationId xmlns:a16="http://schemas.microsoft.com/office/drawing/2014/main" id="{A668F972-2B66-BE43-23F5-F56BB629443C}"/>
              </a:ext>
            </a:extLst>
          </p:cNvPr>
          <p:cNvSpPr/>
          <p:nvPr/>
        </p:nvSpPr>
        <p:spPr>
          <a:xfrm>
            <a:off x="331777" y="1734383"/>
            <a:ext cx="1191166" cy="29491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0" name="文字方塊 19">
            <a:extLst>
              <a:ext uri="{FF2B5EF4-FFF2-40B4-BE49-F238E27FC236}">
                <a16:creationId xmlns:a16="http://schemas.microsoft.com/office/drawing/2014/main" id="{51204F12-334A-0352-7D54-751E09DDBD0C}"/>
              </a:ext>
            </a:extLst>
          </p:cNvPr>
          <p:cNvSpPr txBox="1"/>
          <p:nvPr/>
        </p:nvSpPr>
        <p:spPr>
          <a:xfrm>
            <a:off x="8357773" y="648825"/>
            <a:ext cx="3473535" cy="738664"/>
          </a:xfrm>
          <a:prstGeom prst="rect">
            <a:avLst/>
          </a:prstGeom>
          <a:noFill/>
        </p:spPr>
        <p:txBody>
          <a:bodyPr wrap="square">
            <a:spAutoFit/>
          </a:bodyPr>
          <a:lstStyle/>
          <a:p>
            <a:pPr algn="ctr"/>
            <a:r>
              <a:rPr lang="en" altLang="zh-TW" b="0" i="0" dirty="0">
                <a:solidFill>
                  <a:srgbClr val="0D0D0D"/>
                </a:solidFill>
                <a:effectLst/>
                <a:latin typeface="Söhne"/>
              </a:rPr>
              <a:t>8448 hexagons </a:t>
            </a:r>
          </a:p>
          <a:p>
            <a:pPr algn="ctr"/>
            <a:r>
              <a:rPr lang="en" altLang="zh-TW" b="0" i="0" dirty="0">
                <a:solidFill>
                  <a:srgbClr val="0D0D0D"/>
                </a:solidFill>
                <a:effectLst/>
                <a:latin typeface="Söhne"/>
              </a:rPr>
              <a:t>Total population in hexagons: 23,290,426.47 </a:t>
            </a:r>
          </a:p>
          <a:p>
            <a:pPr algn="ctr"/>
            <a:r>
              <a:rPr lang="en" altLang="zh-TW" b="0" i="0" dirty="0">
                <a:solidFill>
                  <a:srgbClr val="0D0D0D"/>
                </a:solidFill>
                <a:effectLst/>
                <a:latin typeface="Söhne"/>
              </a:rPr>
              <a:t>Error: 0.36%</a:t>
            </a:r>
            <a:endParaRPr kumimoji="1" lang="en-US" altLang="zh-TW" dirty="0"/>
          </a:p>
        </p:txBody>
      </p:sp>
      <p:pic>
        <p:nvPicPr>
          <p:cNvPr id="4" name="圖片 3" descr="一張含有 文字, 螢幕擷取畫面, 地圖, 圖表 的圖片&#10;&#10;自動產生的描述">
            <a:extLst>
              <a:ext uri="{FF2B5EF4-FFF2-40B4-BE49-F238E27FC236}">
                <a16:creationId xmlns:a16="http://schemas.microsoft.com/office/drawing/2014/main" id="{DFDCC5AC-F7A2-D028-6508-28B8223D65D2}"/>
              </a:ext>
            </a:extLst>
          </p:cNvPr>
          <p:cNvPicPr>
            <a:picLocks noChangeAspect="1"/>
          </p:cNvPicPr>
          <p:nvPr/>
        </p:nvPicPr>
        <p:blipFill>
          <a:blip r:embed="rId5"/>
          <a:stretch>
            <a:fillRect/>
          </a:stretch>
        </p:blipFill>
        <p:spPr>
          <a:xfrm>
            <a:off x="8357773" y="1417205"/>
            <a:ext cx="3473535" cy="5447134"/>
          </a:xfrm>
          <a:prstGeom prst="rect">
            <a:avLst/>
          </a:prstGeom>
        </p:spPr>
      </p:pic>
      <p:sp>
        <p:nvSpPr>
          <p:cNvPr id="2" name="矩形 1">
            <a:extLst>
              <a:ext uri="{FF2B5EF4-FFF2-40B4-BE49-F238E27FC236}">
                <a16:creationId xmlns:a16="http://schemas.microsoft.com/office/drawing/2014/main" id="{4C56F14B-AE4F-4838-32BE-9204528A3BF3}"/>
              </a:ext>
            </a:extLst>
          </p:cNvPr>
          <p:cNvSpPr/>
          <p:nvPr/>
        </p:nvSpPr>
        <p:spPr>
          <a:xfrm>
            <a:off x="8357772" y="1417205"/>
            <a:ext cx="1199793" cy="28244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投影片編號版面配置區 2">
            <a:extLst>
              <a:ext uri="{FF2B5EF4-FFF2-40B4-BE49-F238E27FC236}">
                <a16:creationId xmlns:a16="http://schemas.microsoft.com/office/drawing/2014/main" id="{EC95311B-6667-B4E6-E515-222D227FA72E}"/>
              </a:ext>
            </a:extLst>
          </p:cNvPr>
          <p:cNvSpPr>
            <a:spLocks noGrp="1"/>
          </p:cNvSpPr>
          <p:nvPr>
            <p:ph type="sldNum" idx="12"/>
          </p:nvPr>
        </p:nvSpPr>
        <p:spPr>
          <a:xfrm>
            <a:off x="11721900" y="6307085"/>
            <a:ext cx="528320" cy="508000"/>
          </a:xfrm>
        </p:spPr>
        <p:txBody>
          <a:bodyPr/>
          <a:lstStyle/>
          <a:p>
            <a:pPr marL="0" lvl="0" indent="0" algn="l" rtl="0">
              <a:spcBef>
                <a:spcPts val="0"/>
              </a:spcBef>
              <a:spcAft>
                <a:spcPts val="0"/>
              </a:spcAft>
              <a:buNone/>
            </a:pPr>
            <a:fld id="{00000000-1234-1234-1234-123412341234}" type="slidenum">
              <a:rPr lang="en-US" altLang="zh-TW" smtClean="0"/>
              <a:t>12</a:t>
            </a:fld>
            <a:endParaRPr lang="zh-TW" altLang="en-US" dirty="0"/>
          </a:p>
        </p:txBody>
      </p:sp>
    </p:spTree>
    <p:extLst>
      <p:ext uri="{BB962C8B-B14F-4D97-AF65-F5344CB8AC3E}">
        <p14:creationId xmlns:p14="http://schemas.microsoft.com/office/powerpoint/2010/main" val="1670977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9" name="Google Shape;79;p14"/>
          <p:cNvSpPr txBox="1">
            <a:spLocks noGrp="1"/>
          </p:cNvSpPr>
          <p:nvPr>
            <p:ph type="title"/>
          </p:nvPr>
        </p:nvSpPr>
        <p:spPr>
          <a:xfrm>
            <a:off x="784974" y="96166"/>
            <a:ext cx="10972800" cy="929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Font typeface="Arial"/>
              <a:buNone/>
            </a:pPr>
            <a:r>
              <a:rPr lang="en-US" altLang="zh-TW" sz="4400" dirty="0">
                <a:solidFill>
                  <a:srgbClr val="25B1AB"/>
                </a:solidFill>
              </a:rPr>
              <a:t>Distance - definition</a:t>
            </a:r>
            <a:endParaRPr sz="4400" b="1" i="0" u="none" strike="noStrike" cap="none" dirty="0">
              <a:solidFill>
                <a:srgbClr val="25B1AB"/>
              </a:solidFill>
              <a:latin typeface="Arial"/>
              <a:ea typeface="Arial"/>
              <a:cs typeface="Arial"/>
              <a:sym typeface="Arial"/>
            </a:endParaRPr>
          </a:p>
        </p:txBody>
      </p:sp>
      <p:sp>
        <p:nvSpPr>
          <p:cNvPr id="3" name="投影片編號版面配置區 2">
            <a:extLst>
              <a:ext uri="{FF2B5EF4-FFF2-40B4-BE49-F238E27FC236}">
                <a16:creationId xmlns:a16="http://schemas.microsoft.com/office/drawing/2014/main" id="{EC95311B-6667-B4E6-E515-222D227FA72E}"/>
              </a:ext>
            </a:extLst>
          </p:cNvPr>
          <p:cNvSpPr>
            <a:spLocks noGrp="1"/>
          </p:cNvSpPr>
          <p:nvPr>
            <p:ph type="sldNum" idx="12"/>
          </p:nvPr>
        </p:nvSpPr>
        <p:spPr>
          <a:xfrm>
            <a:off x="11663680" y="6507834"/>
            <a:ext cx="528320" cy="508000"/>
          </a:xfrm>
        </p:spPr>
        <p:txBody>
          <a:bodyPr/>
          <a:lstStyle/>
          <a:p>
            <a:pPr marL="0" lvl="0" indent="0" algn="l" rtl="0">
              <a:spcBef>
                <a:spcPts val="0"/>
              </a:spcBef>
              <a:spcAft>
                <a:spcPts val="0"/>
              </a:spcAft>
              <a:buNone/>
            </a:pPr>
            <a:fld id="{00000000-1234-1234-1234-123412341234}" type="slidenum">
              <a:rPr lang="en-US" altLang="zh-TW" smtClean="0"/>
              <a:t>13</a:t>
            </a:fld>
            <a:endParaRPr lang="zh-TW" altLang="en-US" dirty="0"/>
          </a:p>
        </p:txBody>
      </p:sp>
      <p:sp>
        <p:nvSpPr>
          <p:cNvPr id="14" name="文字方塊 13">
            <a:extLst>
              <a:ext uri="{FF2B5EF4-FFF2-40B4-BE49-F238E27FC236}">
                <a16:creationId xmlns:a16="http://schemas.microsoft.com/office/drawing/2014/main" id="{125F5C25-82C3-9E43-AD8E-30164CC65E7F}"/>
              </a:ext>
            </a:extLst>
          </p:cNvPr>
          <p:cNvSpPr txBox="1"/>
          <p:nvPr/>
        </p:nvSpPr>
        <p:spPr>
          <a:xfrm>
            <a:off x="927360" y="1090433"/>
            <a:ext cx="1980327" cy="400110"/>
          </a:xfrm>
          <a:prstGeom prst="rect">
            <a:avLst/>
          </a:prstGeom>
          <a:solidFill>
            <a:schemeClr val="lt1"/>
          </a:solidFill>
        </p:spPr>
        <p:txBody>
          <a:bodyPr wrap="square" rtlCol="0">
            <a:spAutoFit/>
          </a:bodyPr>
          <a:lstStyle/>
          <a:p>
            <a:pPr algn="ctr"/>
            <a:r>
              <a:rPr kumimoji="1" lang="en-US" altLang="zh-TW" sz="2000" dirty="0"/>
              <a:t>Distance = 1</a:t>
            </a:r>
          </a:p>
        </p:txBody>
      </p:sp>
      <p:pic>
        <p:nvPicPr>
          <p:cNvPr id="5" name="圖片 4" descr="一張含有 地圖 的圖片&#10;&#10;自動產生的描述">
            <a:extLst>
              <a:ext uri="{FF2B5EF4-FFF2-40B4-BE49-F238E27FC236}">
                <a16:creationId xmlns:a16="http://schemas.microsoft.com/office/drawing/2014/main" id="{8AA029E8-6BE2-56A1-9D83-03AFA2002245}"/>
              </a:ext>
            </a:extLst>
          </p:cNvPr>
          <p:cNvPicPr>
            <a:picLocks noChangeAspect="1"/>
          </p:cNvPicPr>
          <p:nvPr/>
        </p:nvPicPr>
        <p:blipFill>
          <a:blip r:embed="rId3"/>
          <a:stretch>
            <a:fillRect/>
          </a:stretch>
        </p:blipFill>
        <p:spPr>
          <a:xfrm>
            <a:off x="354986" y="1604519"/>
            <a:ext cx="2900961" cy="5253481"/>
          </a:xfrm>
          <a:prstGeom prst="rect">
            <a:avLst/>
          </a:prstGeom>
        </p:spPr>
      </p:pic>
      <p:pic>
        <p:nvPicPr>
          <p:cNvPr id="6" name="圖片 5" descr="一張含有 地圖, 文字 的圖片&#10;&#10;自動產生的描述">
            <a:extLst>
              <a:ext uri="{FF2B5EF4-FFF2-40B4-BE49-F238E27FC236}">
                <a16:creationId xmlns:a16="http://schemas.microsoft.com/office/drawing/2014/main" id="{D3404CA7-F2BB-06C7-B09E-BD5C28F0D530}"/>
              </a:ext>
            </a:extLst>
          </p:cNvPr>
          <p:cNvPicPr>
            <a:picLocks noChangeAspect="1"/>
          </p:cNvPicPr>
          <p:nvPr/>
        </p:nvPicPr>
        <p:blipFill>
          <a:blip r:embed="rId4"/>
          <a:stretch>
            <a:fillRect/>
          </a:stretch>
        </p:blipFill>
        <p:spPr>
          <a:xfrm>
            <a:off x="6348743" y="1638252"/>
            <a:ext cx="3022600" cy="5130800"/>
          </a:xfrm>
          <a:prstGeom prst="rect">
            <a:avLst/>
          </a:prstGeom>
        </p:spPr>
      </p:pic>
      <p:pic>
        <p:nvPicPr>
          <p:cNvPr id="7" name="圖片 6" descr="一張含有 地圖 的圖片&#10;&#10;自動產生的描述">
            <a:extLst>
              <a:ext uri="{FF2B5EF4-FFF2-40B4-BE49-F238E27FC236}">
                <a16:creationId xmlns:a16="http://schemas.microsoft.com/office/drawing/2014/main" id="{1AB54E95-930A-FA23-D728-532CF7CD0B5D}"/>
              </a:ext>
            </a:extLst>
          </p:cNvPr>
          <p:cNvPicPr>
            <a:picLocks noChangeAspect="1"/>
          </p:cNvPicPr>
          <p:nvPr/>
        </p:nvPicPr>
        <p:blipFill rotWithShape="1">
          <a:blip r:embed="rId3"/>
          <a:srcRect l="56033" t="29105" r="11564" b="48896"/>
          <a:stretch/>
        </p:blipFill>
        <p:spPr>
          <a:xfrm>
            <a:off x="3897464" y="2684398"/>
            <a:ext cx="1949615" cy="2397079"/>
          </a:xfrm>
          <a:prstGeom prst="rect">
            <a:avLst/>
          </a:prstGeom>
        </p:spPr>
      </p:pic>
      <p:sp>
        <p:nvSpPr>
          <p:cNvPr id="9" name="矩形 8">
            <a:extLst>
              <a:ext uri="{FF2B5EF4-FFF2-40B4-BE49-F238E27FC236}">
                <a16:creationId xmlns:a16="http://schemas.microsoft.com/office/drawing/2014/main" id="{BCFA9BE7-F78F-D621-5552-BDF94C3592BC}"/>
              </a:ext>
            </a:extLst>
          </p:cNvPr>
          <p:cNvSpPr/>
          <p:nvPr/>
        </p:nvSpPr>
        <p:spPr>
          <a:xfrm>
            <a:off x="2082275" y="3874391"/>
            <a:ext cx="546522" cy="86852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12" name="圖片 11" descr="一張含有 地圖, 文字 的圖片&#10;&#10;自動產生的描述">
            <a:extLst>
              <a:ext uri="{FF2B5EF4-FFF2-40B4-BE49-F238E27FC236}">
                <a16:creationId xmlns:a16="http://schemas.microsoft.com/office/drawing/2014/main" id="{F1C1F0E5-5105-BEA5-024B-EBC0E34C497B}"/>
              </a:ext>
            </a:extLst>
          </p:cNvPr>
          <p:cNvPicPr>
            <a:picLocks noChangeAspect="1"/>
          </p:cNvPicPr>
          <p:nvPr/>
        </p:nvPicPr>
        <p:blipFill rotWithShape="1">
          <a:blip r:embed="rId4"/>
          <a:srcRect l="60829" t="43359" r="18815" b="41834"/>
          <a:stretch/>
        </p:blipFill>
        <p:spPr>
          <a:xfrm>
            <a:off x="10102578" y="2916709"/>
            <a:ext cx="1952181" cy="2410488"/>
          </a:xfrm>
          <a:prstGeom prst="rect">
            <a:avLst/>
          </a:prstGeom>
        </p:spPr>
      </p:pic>
      <p:sp>
        <p:nvSpPr>
          <p:cNvPr id="18" name="矩形 17">
            <a:extLst>
              <a:ext uri="{FF2B5EF4-FFF2-40B4-BE49-F238E27FC236}">
                <a16:creationId xmlns:a16="http://schemas.microsoft.com/office/drawing/2014/main" id="{E289382B-1097-0D22-208B-0B4187D69EF0}"/>
              </a:ext>
            </a:extLst>
          </p:cNvPr>
          <p:cNvSpPr/>
          <p:nvPr/>
        </p:nvSpPr>
        <p:spPr>
          <a:xfrm>
            <a:off x="8218894" y="3764767"/>
            <a:ext cx="495656" cy="87776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mc:AlternateContent xmlns:mc="http://schemas.openxmlformats.org/markup-compatibility/2006" xmlns:p14="http://schemas.microsoft.com/office/powerpoint/2010/main">
        <mc:Choice Requires="p14">
          <p:contentPart p14:bwMode="auto" r:id="rId5">
            <p14:nvContentPartPr>
              <p14:cNvPr id="21" name="筆跡 20">
                <a:extLst>
                  <a:ext uri="{FF2B5EF4-FFF2-40B4-BE49-F238E27FC236}">
                    <a16:creationId xmlns:a16="http://schemas.microsoft.com/office/drawing/2014/main" id="{E6ECF6AE-C7E5-4A82-F4DA-812EC7858F30}"/>
                  </a:ext>
                </a:extLst>
              </p14:cNvPr>
              <p14:cNvContentPartPr/>
              <p14:nvPr/>
            </p14:nvContentPartPr>
            <p14:xfrm>
              <a:off x="10643928" y="2931681"/>
              <a:ext cx="560160" cy="2336040"/>
            </p14:xfrm>
          </p:contentPart>
        </mc:Choice>
        <mc:Fallback xmlns="">
          <p:pic>
            <p:nvPicPr>
              <p:cNvPr id="21" name="筆跡 20">
                <a:extLst>
                  <a:ext uri="{FF2B5EF4-FFF2-40B4-BE49-F238E27FC236}">
                    <a16:creationId xmlns:a16="http://schemas.microsoft.com/office/drawing/2014/main" id="{E6ECF6AE-C7E5-4A82-F4DA-812EC7858F30}"/>
                  </a:ext>
                </a:extLst>
              </p:cNvPr>
              <p:cNvPicPr/>
              <p:nvPr/>
            </p:nvPicPr>
            <p:blipFill>
              <a:blip r:embed="rId6"/>
              <a:stretch>
                <a:fillRect/>
              </a:stretch>
            </p:blipFill>
            <p:spPr>
              <a:xfrm>
                <a:off x="10637808" y="2925561"/>
                <a:ext cx="572400" cy="2348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4" name="筆跡 23">
                <a:extLst>
                  <a:ext uri="{FF2B5EF4-FFF2-40B4-BE49-F238E27FC236}">
                    <a16:creationId xmlns:a16="http://schemas.microsoft.com/office/drawing/2014/main" id="{D67C0B98-1FAF-ADCD-8CC2-6DA6751A9C05}"/>
                  </a:ext>
                </a:extLst>
              </p14:cNvPr>
              <p14:cNvContentPartPr/>
              <p14:nvPr/>
            </p14:nvContentPartPr>
            <p14:xfrm>
              <a:off x="4740258" y="2689723"/>
              <a:ext cx="674280" cy="2373120"/>
            </p14:xfrm>
          </p:contentPart>
        </mc:Choice>
        <mc:Fallback xmlns="">
          <p:pic>
            <p:nvPicPr>
              <p:cNvPr id="24" name="筆跡 23">
                <a:extLst>
                  <a:ext uri="{FF2B5EF4-FFF2-40B4-BE49-F238E27FC236}">
                    <a16:creationId xmlns:a16="http://schemas.microsoft.com/office/drawing/2014/main" id="{D67C0B98-1FAF-ADCD-8CC2-6DA6751A9C05}"/>
                  </a:ext>
                </a:extLst>
              </p:cNvPr>
              <p:cNvPicPr/>
              <p:nvPr/>
            </p:nvPicPr>
            <p:blipFill>
              <a:blip r:embed="rId8"/>
              <a:stretch>
                <a:fillRect/>
              </a:stretch>
            </p:blipFill>
            <p:spPr>
              <a:xfrm>
                <a:off x="4734138" y="2683603"/>
                <a:ext cx="686520" cy="2385360"/>
              </a:xfrm>
              <a:prstGeom prst="rect">
                <a:avLst/>
              </a:prstGeom>
            </p:spPr>
          </p:pic>
        </mc:Fallback>
      </mc:AlternateContent>
      <p:cxnSp>
        <p:nvCxnSpPr>
          <p:cNvPr id="26" name="直線接點 25">
            <a:extLst>
              <a:ext uri="{FF2B5EF4-FFF2-40B4-BE49-F238E27FC236}">
                <a16:creationId xmlns:a16="http://schemas.microsoft.com/office/drawing/2014/main" id="{B3AEE134-3449-B772-5A2D-C107CBAB48F9}"/>
              </a:ext>
            </a:extLst>
          </p:cNvPr>
          <p:cNvCxnSpPr>
            <a:cxnSpLocks/>
          </p:cNvCxnSpPr>
          <p:nvPr/>
        </p:nvCxnSpPr>
        <p:spPr>
          <a:xfrm flipV="1">
            <a:off x="2628797" y="2691330"/>
            <a:ext cx="1268667" cy="11916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44EFF9D2-50F3-3118-BDC0-80E5D48C9B06}"/>
              </a:ext>
            </a:extLst>
          </p:cNvPr>
          <p:cNvCxnSpPr>
            <a:cxnSpLocks/>
          </p:cNvCxnSpPr>
          <p:nvPr/>
        </p:nvCxnSpPr>
        <p:spPr>
          <a:xfrm flipV="1">
            <a:off x="8714550" y="2915337"/>
            <a:ext cx="1388028" cy="8494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97F0611F-3412-CF94-A588-CB3E59AFA299}"/>
              </a:ext>
            </a:extLst>
          </p:cNvPr>
          <p:cNvCxnSpPr>
            <a:cxnSpLocks/>
          </p:cNvCxnSpPr>
          <p:nvPr/>
        </p:nvCxnSpPr>
        <p:spPr>
          <a:xfrm>
            <a:off x="2628797" y="4742916"/>
            <a:ext cx="1268667" cy="31992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984B2314-D242-BA59-90C1-6EB0AB18D2AE}"/>
              </a:ext>
            </a:extLst>
          </p:cNvPr>
          <p:cNvCxnSpPr>
            <a:cxnSpLocks/>
          </p:cNvCxnSpPr>
          <p:nvPr/>
        </p:nvCxnSpPr>
        <p:spPr>
          <a:xfrm>
            <a:off x="8714550" y="4642536"/>
            <a:ext cx="1388028" cy="68466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F0DE4EE3-B5FD-F10A-228D-B99BEF89486A}"/>
              </a:ext>
            </a:extLst>
          </p:cNvPr>
          <p:cNvSpPr txBox="1"/>
          <p:nvPr/>
        </p:nvSpPr>
        <p:spPr>
          <a:xfrm>
            <a:off x="6869879" y="1090433"/>
            <a:ext cx="1980327" cy="400110"/>
          </a:xfrm>
          <a:prstGeom prst="rect">
            <a:avLst/>
          </a:prstGeom>
          <a:solidFill>
            <a:schemeClr val="lt1"/>
          </a:solidFill>
        </p:spPr>
        <p:txBody>
          <a:bodyPr wrap="square" rtlCol="0">
            <a:spAutoFit/>
          </a:bodyPr>
          <a:lstStyle/>
          <a:p>
            <a:pPr algn="ctr"/>
            <a:r>
              <a:rPr kumimoji="1" lang="en-US" altLang="zh-TW" sz="2000" dirty="0"/>
              <a:t>Distance = 2</a:t>
            </a:r>
          </a:p>
        </p:txBody>
      </p:sp>
    </p:spTree>
    <p:extLst>
      <p:ext uri="{BB962C8B-B14F-4D97-AF65-F5344CB8AC3E}">
        <p14:creationId xmlns:p14="http://schemas.microsoft.com/office/powerpoint/2010/main" val="2509872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9" name="Google Shape;79;p14"/>
          <p:cNvSpPr txBox="1">
            <a:spLocks noGrp="1"/>
          </p:cNvSpPr>
          <p:nvPr>
            <p:ph type="title"/>
          </p:nvPr>
        </p:nvSpPr>
        <p:spPr>
          <a:xfrm>
            <a:off x="784974" y="96166"/>
            <a:ext cx="10972800" cy="929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Font typeface="Arial"/>
              <a:buNone/>
            </a:pPr>
            <a:r>
              <a:rPr lang="en-US" altLang="zh-TW" sz="4400" dirty="0">
                <a:solidFill>
                  <a:srgbClr val="25B1AB"/>
                </a:solidFill>
              </a:rPr>
              <a:t>observation</a:t>
            </a:r>
            <a:endParaRPr sz="4400" b="1" i="0" u="none" strike="noStrike" cap="none" dirty="0">
              <a:solidFill>
                <a:srgbClr val="25B1AB"/>
              </a:solidFill>
              <a:latin typeface="Arial"/>
              <a:ea typeface="Arial"/>
              <a:cs typeface="Arial"/>
              <a:sym typeface="Arial"/>
            </a:endParaRPr>
          </a:p>
        </p:txBody>
      </p:sp>
      <p:sp>
        <p:nvSpPr>
          <p:cNvPr id="3" name="投影片編號版面配置區 2">
            <a:extLst>
              <a:ext uri="{FF2B5EF4-FFF2-40B4-BE49-F238E27FC236}">
                <a16:creationId xmlns:a16="http://schemas.microsoft.com/office/drawing/2014/main" id="{EC95311B-6667-B4E6-E515-222D227FA72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ltLang="zh-TW" smtClean="0"/>
              <a:t>14</a:t>
            </a:fld>
            <a:endParaRPr lang="zh-TW" altLang="en-US" dirty="0"/>
          </a:p>
        </p:txBody>
      </p:sp>
      <p:sp>
        <p:nvSpPr>
          <p:cNvPr id="2" name="Google Shape;86;p15">
            <a:extLst>
              <a:ext uri="{FF2B5EF4-FFF2-40B4-BE49-F238E27FC236}">
                <a16:creationId xmlns:a16="http://schemas.microsoft.com/office/drawing/2014/main" id="{97E93F5B-6B8F-9AAF-592E-ADFC89A8F996}"/>
              </a:ext>
            </a:extLst>
          </p:cNvPr>
          <p:cNvSpPr txBox="1">
            <a:spLocks noGrp="1"/>
          </p:cNvSpPr>
          <p:nvPr>
            <p:ph type="body" idx="1"/>
          </p:nvPr>
        </p:nvSpPr>
        <p:spPr>
          <a:xfrm>
            <a:off x="1372417" y="585783"/>
            <a:ext cx="4376030" cy="879566"/>
          </a:xfrm>
          <a:prstGeom prst="rect">
            <a:avLst/>
          </a:prstGeom>
        </p:spPr>
        <p:txBody>
          <a:bodyPr spcFirstLastPara="1" wrap="square" lIns="91425" tIns="91425" rIns="91425" bIns="91425" anchor="t" anchorCtr="0">
            <a:noAutofit/>
          </a:bodyPr>
          <a:lstStyle/>
          <a:p>
            <a:pPr marL="101600" lvl="0" indent="0" algn="l" rtl="0">
              <a:lnSpc>
                <a:spcPct val="200000"/>
              </a:lnSpc>
              <a:spcBef>
                <a:spcPts val="520"/>
              </a:spcBef>
              <a:spcAft>
                <a:spcPts val="0"/>
              </a:spcAft>
              <a:buSzPts val="2000"/>
              <a:buNone/>
            </a:pPr>
            <a:r>
              <a:rPr lang="en-US" altLang="zh-TW" sz="2000" b="1" u="sng" dirty="0">
                <a:solidFill>
                  <a:schemeClr val="tx1"/>
                </a:solidFill>
              </a:rPr>
              <a:t>Resolution = 6 on offshore island </a:t>
            </a:r>
            <a:endParaRPr sz="2000" b="1" u="sng" dirty="0">
              <a:solidFill>
                <a:schemeClr val="tx1"/>
              </a:solidFill>
            </a:endParaRPr>
          </a:p>
        </p:txBody>
      </p:sp>
      <p:pic>
        <p:nvPicPr>
          <p:cNvPr id="8" name="圖片 7" descr="一張含有 圖表, 文字, 地圖 的圖片&#10;&#10;自動產生的描述">
            <a:extLst>
              <a:ext uri="{FF2B5EF4-FFF2-40B4-BE49-F238E27FC236}">
                <a16:creationId xmlns:a16="http://schemas.microsoft.com/office/drawing/2014/main" id="{D6E85A9D-F5FD-7412-8CBC-8FDAF250BAB0}"/>
              </a:ext>
            </a:extLst>
          </p:cNvPr>
          <p:cNvPicPr>
            <a:picLocks noChangeAspect="1"/>
          </p:cNvPicPr>
          <p:nvPr/>
        </p:nvPicPr>
        <p:blipFill>
          <a:blip r:embed="rId3"/>
          <a:stretch>
            <a:fillRect/>
          </a:stretch>
        </p:blipFill>
        <p:spPr>
          <a:xfrm>
            <a:off x="582043" y="1350833"/>
            <a:ext cx="5956779" cy="5411001"/>
          </a:xfrm>
          <a:prstGeom prst="rect">
            <a:avLst/>
          </a:prstGeom>
        </p:spPr>
      </p:pic>
      <p:sp>
        <p:nvSpPr>
          <p:cNvPr id="5" name="矩形 4">
            <a:extLst>
              <a:ext uri="{FF2B5EF4-FFF2-40B4-BE49-F238E27FC236}">
                <a16:creationId xmlns:a16="http://schemas.microsoft.com/office/drawing/2014/main" id="{6FCA54EB-58AF-1CCF-C171-4D416237D4EA}"/>
              </a:ext>
            </a:extLst>
          </p:cNvPr>
          <p:cNvSpPr/>
          <p:nvPr/>
        </p:nvSpPr>
        <p:spPr>
          <a:xfrm>
            <a:off x="4228274" y="2162751"/>
            <a:ext cx="1191166" cy="67106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 name="文字方塊 6">
            <a:extLst>
              <a:ext uri="{FF2B5EF4-FFF2-40B4-BE49-F238E27FC236}">
                <a16:creationId xmlns:a16="http://schemas.microsoft.com/office/drawing/2014/main" id="{791278FC-B6C7-3276-9AAF-BB67EA7A99C0}"/>
              </a:ext>
            </a:extLst>
          </p:cNvPr>
          <p:cNvSpPr txBox="1"/>
          <p:nvPr/>
        </p:nvSpPr>
        <p:spPr>
          <a:xfrm>
            <a:off x="7273965" y="1465349"/>
            <a:ext cx="4241426" cy="4199611"/>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 altLang="zh-TW" sz="2000" b="1" i="0" dirty="0">
                <a:solidFill>
                  <a:srgbClr val="0D0D0D"/>
                </a:solidFill>
                <a:effectLst/>
                <a:latin typeface="Söhne"/>
              </a:rPr>
              <a:t>Actual value: 13,645</a:t>
            </a:r>
          </a:p>
          <a:p>
            <a:pPr marL="342900" indent="-342900" algn="l">
              <a:lnSpc>
                <a:spcPct val="150000"/>
              </a:lnSpc>
              <a:buFont typeface="Arial" panose="020B0604020202020204" pitchFamily="34" charset="0"/>
              <a:buChar char="•"/>
            </a:pPr>
            <a:r>
              <a:rPr lang="en" altLang="zh-TW" sz="2000" b="1" i="0" dirty="0">
                <a:solidFill>
                  <a:srgbClr val="0D0D0D"/>
                </a:solidFill>
                <a:effectLst/>
                <a:latin typeface="Söhne"/>
              </a:rPr>
              <a:t>Hexagons: 10,655</a:t>
            </a:r>
          </a:p>
          <a:p>
            <a:pPr algn="l">
              <a:lnSpc>
                <a:spcPct val="150000"/>
              </a:lnSpc>
            </a:pPr>
            <a:r>
              <a:rPr lang="en" altLang="zh-TW" sz="2000" b="1" i="0" dirty="0">
                <a:solidFill>
                  <a:srgbClr val="0D0D0D"/>
                </a:solidFill>
                <a:effectLst/>
                <a:latin typeface="Söhne"/>
              </a:rPr>
              <a:t>- &gt; There is a discrepancy </a:t>
            </a:r>
          </a:p>
          <a:p>
            <a:pPr algn="l">
              <a:lnSpc>
                <a:spcPct val="150000"/>
              </a:lnSpc>
            </a:pPr>
            <a:r>
              <a:rPr lang="en" altLang="zh-TW" sz="2000" b="1" i="0" dirty="0">
                <a:solidFill>
                  <a:srgbClr val="0D0D0D"/>
                </a:solidFill>
                <a:effectLst/>
                <a:latin typeface="Söhne"/>
              </a:rPr>
              <a:t>in the population count for the offshore islands.</a:t>
            </a:r>
          </a:p>
          <a:p>
            <a:pPr algn="l">
              <a:lnSpc>
                <a:spcPct val="150000"/>
              </a:lnSpc>
            </a:pPr>
            <a:endParaRPr lang="en" altLang="zh-TW" sz="2000" b="1" i="0" dirty="0">
              <a:solidFill>
                <a:srgbClr val="0D0D0D"/>
              </a:solidFill>
              <a:effectLst/>
              <a:latin typeface="Söhne"/>
            </a:endParaRPr>
          </a:p>
          <a:p>
            <a:pPr algn="l">
              <a:lnSpc>
                <a:spcPct val="150000"/>
              </a:lnSpc>
            </a:pPr>
            <a:r>
              <a:rPr lang="en" altLang="zh-TW" sz="2000" b="1" i="0" dirty="0">
                <a:solidFill>
                  <a:srgbClr val="0D0D0D"/>
                </a:solidFill>
                <a:effectLst/>
                <a:latin typeface="Söhne"/>
              </a:rPr>
              <a:t>Two possible solutions:</a:t>
            </a:r>
          </a:p>
          <a:p>
            <a:pPr algn="l">
              <a:lnSpc>
                <a:spcPct val="150000"/>
              </a:lnSpc>
              <a:buFont typeface="+mj-lt"/>
              <a:buAutoNum type="arabicPeriod"/>
            </a:pPr>
            <a:r>
              <a:rPr lang="en" altLang="zh-TW" sz="2000" b="1" i="0" dirty="0">
                <a:solidFill>
                  <a:srgbClr val="0D0D0D"/>
                </a:solidFill>
                <a:effectLst/>
                <a:latin typeface="Söhne"/>
              </a:rPr>
              <a:t> Do not include the offshore islands.</a:t>
            </a:r>
          </a:p>
          <a:p>
            <a:pPr algn="l">
              <a:lnSpc>
                <a:spcPct val="150000"/>
              </a:lnSpc>
              <a:buFont typeface="+mj-lt"/>
              <a:buAutoNum type="arabicPeriod"/>
            </a:pPr>
            <a:r>
              <a:rPr lang="en" altLang="zh-TW" sz="2000" b="1" i="0" dirty="0">
                <a:solidFill>
                  <a:srgbClr val="0D0D0D"/>
                </a:solidFill>
                <a:effectLst/>
                <a:latin typeface="Söhne"/>
              </a:rPr>
              <a:t> Set the distance parameter to 2</a:t>
            </a:r>
          </a:p>
        </p:txBody>
      </p:sp>
    </p:spTree>
    <p:extLst>
      <p:ext uri="{BB962C8B-B14F-4D97-AF65-F5344CB8AC3E}">
        <p14:creationId xmlns:p14="http://schemas.microsoft.com/office/powerpoint/2010/main" val="29381146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 name="圖片 6" descr="一張含有 文字, 地圖, 字型 的圖片&#10;&#10;自動產生的描述">
            <a:extLst>
              <a:ext uri="{FF2B5EF4-FFF2-40B4-BE49-F238E27FC236}">
                <a16:creationId xmlns:a16="http://schemas.microsoft.com/office/drawing/2014/main" id="{A3F5B08C-AE24-5512-0338-6121CFE2CE7C}"/>
              </a:ext>
            </a:extLst>
          </p:cNvPr>
          <p:cNvPicPr>
            <a:picLocks noChangeAspect="1"/>
          </p:cNvPicPr>
          <p:nvPr/>
        </p:nvPicPr>
        <p:blipFill>
          <a:blip r:embed="rId3"/>
          <a:stretch>
            <a:fillRect/>
          </a:stretch>
        </p:blipFill>
        <p:spPr>
          <a:xfrm>
            <a:off x="4257385" y="1558234"/>
            <a:ext cx="2791335" cy="5203600"/>
          </a:xfrm>
          <a:prstGeom prst="rect">
            <a:avLst/>
          </a:prstGeom>
        </p:spPr>
      </p:pic>
      <p:sp>
        <p:nvSpPr>
          <p:cNvPr id="3" name="投影片編號版面配置區 2">
            <a:extLst>
              <a:ext uri="{FF2B5EF4-FFF2-40B4-BE49-F238E27FC236}">
                <a16:creationId xmlns:a16="http://schemas.microsoft.com/office/drawing/2014/main" id="{EC95311B-6667-B4E6-E515-222D227FA72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ltLang="zh-TW" smtClean="0"/>
              <a:t>15</a:t>
            </a:fld>
            <a:endParaRPr lang="zh-TW" altLang="en-US" dirty="0"/>
          </a:p>
        </p:txBody>
      </p:sp>
      <p:sp>
        <p:nvSpPr>
          <p:cNvPr id="2" name="Google Shape;86;p15">
            <a:extLst>
              <a:ext uri="{FF2B5EF4-FFF2-40B4-BE49-F238E27FC236}">
                <a16:creationId xmlns:a16="http://schemas.microsoft.com/office/drawing/2014/main" id="{97E93F5B-6B8F-9AAF-592E-ADFC89A8F996}"/>
              </a:ext>
            </a:extLst>
          </p:cNvPr>
          <p:cNvSpPr txBox="1">
            <a:spLocks noGrp="1"/>
          </p:cNvSpPr>
          <p:nvPr>
            <p:ph type="body" idx="1"/>
          </p:nvPr>
        </p:nvSpPr>
        <p:spPr>
          <a:xfrm>
            <a:off x="3354760" y="678668"/>
            <a:ext cx="4634558" cy="879566"/>
          </a:xfrm>
          <a:prstGeom prst="rect">
            <a:avLst/>
          </a:prstGeom>
        </p:spPr>
        <p:txBody>
          <a:bodyPr spcFirstLastPara="1" wrap="square" lIns="91425" tIns="91425" rIns="91425" bIns="91425" anchor="t" anchorCtr="0">
            <a:noAutofit/>
          </a:bodyPr>
          <a:lstStyle/>
          <a:p>
            <a:pPr marL="101600" lvl="0" indent="0" algn="l" rtl="0">
              <a:lnSpc>
                <a:spcPct val="200000"/>
              </a:lnSpc>
              <a:spcBef>
                <a:spcPts val="520"/>
              </a:spcBef>
              <a:spcAft>
                <a:spcPts val="0"/>
              </a:spcAft>
              <a:buSzPts val="2000"/>
              <a:buNone/>
            </a:pPr>
            <a:r>
              <a:rPr lang="en-US" altLang="zh-TW" sz="2000" b="1" u="sng" dirty="0">
                <a:solidFill>
                  <a:schemeClr val="tx1"/>
                </a:solidFill>
              </a:rPr>
              <a:t>Distance = 0 on mainland in Taiwan</a:t>
            </a:r>
            <a:endParaRPr sz="2000" b="1" u="sng" dirty="0">
              <a:solidFill>
                <a:schemeClr val="tx1"/>
              </a:solidFill>
            </a:endParaRPr>
          </a:p>
        </p:txBody>
      </p:sp>
      <p:sp>
        <p:nvSpPr>
          <p:cNvPr id="5" name="矩形 4">
            <a:extLst>
              <a:ext uri="{FF2B5EF4-FFF2-40B4-BE49-F238E27FC236}">
                <a16:creationId xmlns:a16="http://schemas.microsoft.com/office/drawing/2014/main" id="{6FCA54EB-58AF-1CCF-C171-4D416237D4EA}"/>
              </a:ext>
            </a:extLst>
          </p:cNvPr>
          <p:cNvSpPr/>
          <p:nvPr/>
        </p:nvSpPr>
        <p:spPr>
          <a:xfrm>
            <a:off x="5672039" y="2735135"/>
            <a:ext cx="930875" cy="283632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Google Shape;79;p14">
            <a:extLst>
              <a:ext uri="{FF2B5EF4-FFF2-40B4-BE49-F238E27FC236}">
                <a16:creationId xmlns:a16="http://schemas.microsoft.com/office/drawing/2014/main" id="{73FDDFFB-70B9-9B78-B45E-125F8613CE8C}"/>
              </a:ext>
            </a:extLst>
          </p:cNvPr>
          <p:cNvSpPr txBox="1">
            <a:spLocks/>
          </p:cNvSpPr>
          <p:nvPr/>
        </p:nvSpPr>
        <p:spPr>
          <a:xfrm>
            <a:off x="784974" y="96166"/>
            <a:ext cx="10972800" cy="9294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7F7F7F"/>
              </a:buClr>
              <a:buSzPts val="1400"/>
              <a:buFont typeface="Arial"/>
              <a:buNone/>
              <a:defRPr sz="3600" b="1"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altLang="zh-TW" sz="4400" dirty="0">
                <a:solidFill>
                  <a:srgbClr val="25B1AB"/>
                </a:solidFill>
              </a:rPr>
              <a:t>Verification - solution of distance</a:t>
            </a:r>
            <a:endParaRPr lang="en-US" sz="4400" dirty="0">
              <a:solidFill>
                <a:srgbClr val="25B1AB"/>
              </a:solidFill>
            </a:endParaRPr>
          </a:p>
        </p:txBody>
      </p:sp>
    </p:spTree>
    <p:extLst>
      <p:ext uri="{BB962C8B-B14F-4D97-AF65-F5344CB8AC3E}">
        <p14:creationId xmlns:p14="http://schemas.microsoft.com/office/powerpoint/2010/main" val="1774142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9" name="Google Shape;79;p14"/>
          <p:cNvSpPr txBox="1">
            <a:spLocks noGrp="1"/>
          </p:cNvSpPr>
          <p:nvPr>
            <p:ph type="title"/>
          </p:nvPr>
        </p:nvSpPr>
        <p:spPr>
          <a:xfrm>
            <a:off x="784974" y="96166"/>
            <a:ext cx="10972800" cy="929400"/>
          </a:xfrm>
          <a:prstGeom prst="rect">
            <a:avLst/>
          </a:prstGeom>
          <a:noFill/>
          <a:ln>
            <a:noFill/>
          </a:ln>
        </p:spPr>
        <p:txBody>
          <a:bodyPr spcFirstLastPara="1" wrap="square" lIns="91425" tIns="45700" rIns="91425" bIns="45700" anchor="ctr" anchorCtr="0">
            <a:noAutofit/>
          </a:bodyPr>
          <a:lstStyle/>
          <a:p>
            <a:r>
              <a:rPr lang="en-US" altLang="zh-TW" sz="4400" dirty="0">
                <a:solidFill>
                  <a:srgbClr val="25B1AB"/>
                </a:solidFill>
              </a:rPr>
              <a:t>Verification solution of distance</a:t>
            </a:r>
          </a:p>
        </p:txBody>
      </p:sp>
      <p:sp>
        <p:nvSpPr>
          <p:cNvPr id="3" name="投影片編號版面配置區 2">
            <a:extLst>
              <a:ext uri="{FF2B5EF4-FFF2-40B4-BE49-F238E27FC236}">
                <a16:creationId xmlns:a16="http://schemas.microsoft.com/office/drawing/2014/main" id="{EC95311B-6667-B4E6-E515-222D227FA72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ltLang="zh-TW" smtClean="0"/>
              <a:t>16</a:t>
            </a:fld>
            <a:endParaRPr lang="zh-TW" altLang="en-US" dirty="0"/>
          </a:p>
        </p:txBody>
      </p:sp>
      <p:pic>
        <p:nvPicPr>
          <p:cNvPr id="6" name="圖片 5" descr="一張含有 文字, 地圖, 地圖集, 螢幕擷取畫面 的圖片&#10;&#10;自動產生的描述">
            <a:extLst>
              <a:ext uri="{FF2B5EF4-FFF2-40B4-BE49-F238E27FC236}">
                <a16:creationId xmlns:a16="http://schemas.microsoft.com/office/drawing/2014/main" id="{2D33CC6C-FA52-85B1-9242-5E1FDF9D1090}"/>
              </a:ext>
            </a:extLst>
          </p:cNvPr>
          <p:cNvPicPr>
            <a:picLocks noChangeAspect="1"/>
          </p:cNvPicPr>
          <p:nvPr/>
        </p:nvPicPr>
        <p:blipFill rotWithShape="1">
          <a:blip r:embed="rId3"/>
          <a:srcRect r="22614" b="7234"/>
          <a:stretch/>
        </p:blipFill>
        <p:spPr>
          <a:xfrm>
            <a:off x="904574" y="1538938"/>
            <a:ext cx="4737101" cy="4948126"/>
          </a:xfrm>
          <a:prstGeom prst="rect">
            <a:avLst/>
          </a:prstGeom>
        </p:spPr>
      </p:pic>
      <p:pic>
        <p:nvPicPr>
          <p:cNvPr id="5" name="圖片 4" descr="一張含有 文字, 地圖 的圖片&#10;&#10;自動產生的描述">
            <a:extLst>
              <a:ext uri="{FF2B5EF4-FFF2-40B4-BE49-F238E27FC236}">
                <a16:creationId xmlns:a16="http://schemas.microsoft.com/office/drawing/2014/main" id="{952E4ED9-5B80-65C0-4078-1428ADE7EE1E}"/>
              </a:ext>
            </a:extLst>
          </p:cNvPr>
          <p:cNvPicPr>
            <a:picLocks noChangeAspect="1"/>
          </p:cNvPicPr>
          <p:nvPr/>
        </p:nvPicPr>
        <p:blipFill>
          <a:blip r:embed="rId4"/>
          <a:stretch>
            <a:fillRect/>
          </a:stretch>
        </p:blipFill>
        <p:spPr>
          <a:xfrm>
            <a:off x="5965048" y="1519909"/>
            <a:ext cx="5698632" cy="2426585"/>
          </a:xfrm>
          <a:prstGeom prst="rect">
            <a:avLst/>
          </a:prstGeom>
        </p:spPr>
      </p:pic>
      <p:sp>
        <p:nvSpPr>
          <p:cNvPr id="7" name="矩形 6">
            <a:extLst>
              <a:ext uri="{FF2B5EF4-FFF2-40B4-BE49-F238E27FC236}">
                <a16:creationId xmlns:a16="http://schemas.microsoft.com/office/drawing/2014/main" id="{828DBC9E-8C12-14DA-92F0-9E0B5D3E102C}"/>
              </a:ext>
            </a:extLst>
          </p:cNvPr>
          <p:cNvSpPr/>
          <p:nvPr/>
        </p:nvSpPr>
        <p:spPr>
          <a:xfrm>
            <a:off x="8800597" y="2397670"/>
            <a:ext cx="1672404" cy="67106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Google Shape;86;p15">
            <a:extLst>
              <a:ext uri="{FF2B5EF4-FFF2-40B4-BE49-F238E27FC236}">
                <a16:creationId xmlns:a16="http://schemas.microsoft.com/office/drawing/2014/main" id="{8754974D-FB96-7FAE-D87B-C8FA1F58116F}"/>
              </a:ext>
            </a:extLst>
          </p:cNvPr>
          <p:cNvSpPr txBox="1">
            <a:spLocks/>
          </p:cNvSpPr>
          <p:nvPr/>
        </p:nvSpPr>
        <p:spPr>
          <a:xfrm>
            <a:off x="2295426" y="609538"/>
            <a:ext cx="1955395" cy="92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93700" algn="l" rtl="0">
              <a:lnSpc>
                <a:spcPct val="100000"/>
              </a:lnSpc>
              <a:spcBef>
                <a:spcPts val="520"/>
              </a:spcBef>
              <a:spcAft>
                <a:spcPts val="0"/>
              </a:spcAft>
              <a:buClr>
                <a:srgbClr val="7F7F7F"/>
              </a:buClr>
              <a:buSzPts val="2600"/>
              <a:buFont typeface="Arial"/>
              <a:buChar char="•"/>
              <a:defRPr sz="2600" b="0" i="0" u="none" strike="noStrike" cap="none">
                <a:solidFill>
                  <a:srgbClr val="7F7F7F"/>
                </a:solidFill>
                <a:latin typeface="Arial"/>
                <a:ea typeface="Arial"/>
                <a:cs typeface="Arial"/>
                <a:sym typeface="Arial"/>
              </a:defRPr>
            </a:lvl1pPr>
            <a:lvl2pPr marL="914400" marR="0" lvl="1" indent="-304800" algn="l" rtl="0">
              <a:lnSpc>
                <a:spcPct val="100000"/>
              </a:lnSpc>
              <a:spcBef>
                <a:spcPts val="400"/>
              </a:spcBef>
              <a:spcAft>
                <a:spcPts val="0"/>
              </a:spcAft>
              <a:buClr>
                <a:srgbClr val="7F7F7F"/>
              </a:buClr>
              <a:buSzPts val="1200"/>
              <a:buFont typeface="Noto Sans Symbols"/>
              <a:buChar char="●"/>
              <a:defRPr sz="2000" b="0" i="0" u="none" strike="noStrike" cap="none">
                <a:solidFill>
                  <a:srgbClr val="7F7F7F"/>
                </a:solidFill>
                <a:latin typeface="Arial"/>
                <a:ea typeface="Arial"/>
                <a:cs typeface="Arial"/>
                <a:sym typeface="Arial"/>
              </a:defRPr>
            </a:lvl2pPr>
            <a:lvl3pPr marL="1371600" marR="0" lvl="2" indent="-330200" algn="l" rtl="0">
              <a:lnSpc>
                <a:spcPct val="100000"/>
              </a:lnSpc>
              <a:spcBef>
                <a:spcPts val="320"/>
              </a:spcBef>
              <a:spcAft>
                <a:spcPts val="0"/>
              </a:spcAft>
              <a:buClr>
                <a:srgbClr val="7F7F7F"/>
              </a:buClr>
              <a:buSzPts val="1600"/>
              <a:buFont typeface="Arial"/>
              <a:buChar char="•"/>
              <a:defRPr sz="1600" b="0" i="0" u="none" strike="noStrike" cap="none">
                <a:solidFill>
                  <a:srgbClr val="7F7F7F"/>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01600" indent="0">
              <a:lnSpc>
                <a:spcPct val="200000"/>
              </a:lnSpc>
              <a:buSzPts val="2000"/>
              <a:buFont typeface="Arial"/>
              <a:buNone/>
            </a:pPr>
            <a:r>
              <a:rPr lang="en-US" altLang="zh-TW" sz="2000" b="1" u="sng" dirty="0">
                <a:solidFill>
                  <a:schemeClr val="tx1"/>
                </a:solidFill>
              </a:rPr>
              <a:t>Distance = 1</a:t>
            </a:r>
            <a:endParaRPr lang="zh-TW" altLang="en-US" sz="2000" b="1" u="sng" dirty="0">
              <a:solidFill>
                <a:schemeClr val="tx1"/>
              </a:solidFill>
            </a:endParaRPr>
          </a:p>
        </p:txBody>
      </p:sp>
      <p:sp>
        <p:nvSpPr>
          <p:cNvPr id="9" name="Google Shape;86;p15">
            <a:extLst>
              <a:ext uri="{FF2B5EF4-FFF2-40B4-BE49-F238E27FC236}">
                <a16:creationId xmlns:a16="http://schemas.microsoft.com/office/drawing/2014/main" id="{3E8597AE-134C-F171-65CF-C8738390CA6D}"/>
              </a:ext>
            </a:extLst>
          </p:cNvPr>
          <p:cNvSpPr txBox="1">
            <a:spLocks/>
          </p:cNvSpPr>
          <p:nvPr/>
        </p:nvSpPr>
        <p:spPr>
          <a:xfrm>
            <a:off x="8007646" y="507371"/>
            <a:ext cx="1955395" cy="92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93700" algn="l" rtl="0">
              <a:lnSpc>
                <a:spcPct val="100000"/>
              </a:lnSpc>
              <a:spcBef>
                <a:spcPts val="520"/>
              </a:spcBef>
              <a:spcAft>
                <a:spcPts val="0"/>
              </a:spcAft>
              <a:buClr>
                <a:srgbClr val="7F7F7F"/>
              </a:buClr>
              <a:buSzPts val="2600"/>
              <a:buFont typeface="Arial"/>
              <a:buChar char="•"/>
              <a:defRPr sz="2600" b="0" i="0" u="none" strike="noStrike" cap="none">
                <a:solidFill>
                  <a:srgbClr val="7F7F7F"/>
                </a:solidFill>
                <a:latin typeface="Arial"/>
                <a:ea typeface="Arial"/>
                <a:cs typeface="Arial"/>
                <a:sym typeface="Arial"/>
              </a:defRPr>
            </a:lvl1pPr>
            <a:lvl2pPr marL="914400" marR="0" lvl="1" indent="-304800" algn="l" rtl="0">
              <a:lnSpc>
                <a:spcPct val="100000"/>
              </a:lnSpc>
              <a:spcBef>
                <a:spcPts val="400"/>
              </a:spcBef>
              <a:spcAft>
                <a:spcPts val="0"/>
              </a:spcAft>
              <a:buClr>
                <a:srgbClr val="7F7F7F"/>
              </a:buClr>
              <a:buSzPts val="1200"/>
              <a:buFont typeface="Noto Sans Symbols"/>
              <a:buChar char="●"/>
              <a:defRPr sz="2000" b="0" i="0" u="none" strike="noStrike" cap="none">
                <a:solidFill>
                  <a:srgbClr val="7F7F7F"/>
                </a:solidFill>
                <a:latin typeface="Arial"/>
                <a:ea typeface="Arial"/>
                <a:cs typeface="Arial"/>
                <a:sym typeface="Arial"/>
              </a:defRPr>
            </a:lvl2pPr>
            <a:lvl3pPr marL="1371600" marR="0" lvl="2" indent="-330200" algn="l" rtl="0">
              <a:lnSpc>
                <a:spcPct val="100000"/>
              </a:lnSpc>
              <a:spcBef>
                <a:spcPts val="320"/>
              </a:spcBef>
              <a:spcAft>
                <a:spcPts val="0"/>
              </a:spcAft>
              <a:buClr>
                <a:srgbClr val="7F7F7F"/>
              </a:buClr>
              <a:buSzPts val="1600"/>
              <a:buFont typeface="Arial"/>
              <a:buChar char="•"/>
              <a:defRPr sz="1600" b="0" i="0" u="none" strike="noStrike" cap="none">
                <a:solidFill>
                  <a:srgbClr val="7F7F7F"/>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01600" indent="0">
              <a:lnSpc>
                <a:spcPct val="200000"/>
              </a:lnSpc>
              <a:buSzPts val="2000"/>
              <a:buFont typeface="Arial"/>
              <a:buNone/>
            </a:pPr>
            <a:r>
              <a:rPr lang="en-US" altLang="zh-TW" sz="2000" b="1" u="sng" dirty="0">
                <a:solidFill>
                  <a:schemeClr val="tx1"/>
                </a:solidFill>
              </a:rPr>
              <a:t>Distance = 1</a:t>
            </a:r>
            <a:endParaRPr lang="zh-TW" altLang="en-US" sz="2000" b="1" u="sng" dirty="0">
              <a:solidFill>
                <a:schemeClr val="tx1"/>
              </a:solidFill>
            </a:endParaRPr>
          </a:p>
        </p:txBody>
      </p:sp>
    </p:spTree>
    <p:extLst>
      <p:ext uri="{BB962C8B-B14F-4D97-AF65-F5344CB8AC3E}">
        <p14:creationId xmlns:p14="http://schemas.microsoft.com/office/powerpoint/2010/main" val="27534264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EC95311B-6667-B4E6-E515-222D227FA72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ltLang="zh-TW" smtClean="0"/>
              <a:t>17</a:t>
            </a:fld>
            <a:endParaRPr lang="zh-TW" altLang="en-US" dirty="0"/>
          </a:p>
        </p:txBody>
      </p:sp>
      <p:sp>
        <p:nvSpPr>
          <p:cNvPr id="2" name="Google Shape;86;p15">
            <a:extLst>
              <a:ext uri="{FF2B5EF4-FFF2-40B4-BE49-F238E27FC236}">
                <a16:creationId xmlns:a16="http://schemas.microsoft.com/office/drawing/2014/main" id="{97E93F5B-6B8F-9AAF-592E-ADFC89A8F996}"/>
              </a:ext>
            </a:extLst>
          </p:cNvPr>
          <p:cNvSpPr txBox="1">
            <a:spLocks noGrp="1"/>
          </p:cNvSpPr>
          <p:nvPr>
            <p:ph type="body" idx="1"/>
          </p:nvPr>
        </p:nvSpPr>
        <p:spPr>
          <a:xfrm>
            <a:off x="1054855" y="947562"/>
            <a:ext cx="2119989" cy="879566"/>
          </a:xfrm>
          <a:prstGeom prst="rect">
            <a:avLst/>
          </a:prstGeom>
        </p:spPr>
        <p:txBody>
          <a:bodyPr spcFirstLastPara="1" wrap="square" lIns="91425" tIns="91425" rIns="91425" bIns="91425" anchor="t" anchorCtr="0">
            <a:noAutofit/>
          </a:bodyPr>
          <a:lstStyle/>
          <a:p>
            <a:pPr marL="101600" lvl="0" indent="0" algn="l" rtl="0">
              <a:lnSpc>
                <a:spcPct val="200000"/>
              </a:lnSpc>
              <a:spcBef>
                <a:spcPts val="520"/>
              </a:spcBef>
              <a:spcAft>
                <a:spcPts val="0"/>
              </a:spcAft>
              <a:buSzPts val="2000"/>
              <a:buNone/>
            </a:pPr>
            <a:r>
              <a:rPr lang="en-US" sz="2000" b="1" u="sng" dirty="0">
                <a:solidFill>
                  <a:schemeClr val="tx1"/>
                </a:solidFill>
              </a:rPr>
              <a:t>Distance = 1</a:t>
            </a:r>
            <a:endParaRPr sz="2000" b="1" u="sng" dirty="0">
              <a:solidFill>
                <a:schemeClr val="tx1"/>
              </a:solidFill>
            </a:endParaRPr>
          </a:p>
        </p:txBody>
      </p:sp>
      <p:sp>
        <p:nvSpPr>
          <p:cNvPr id="4" name="Google Shape;86;p15">
            <a:extLst>
              <a:ext uri="{FF2B5EF4-FFF2-40B4-BE49-F238E27FC236}">
                <a16:creationId xmlns:a16="http://schemas.microsoft.com/office/drawing/2014/main" id="{B49AF039-679B-D0C0-BEC9-0453B2389B69}"/>
              </a:ext>
            </a:extLst>
          </p:cNvPr>
          <p:cNvSpPr txBox="1">
            <a:spLocks/>
          </p:cNvSpPr>
          <p:nvPr/>
        </p:nvSpPr>
        <p:spPr>
          <a:xfrm>
            <a:off x="8510455" y="1750946"/>
            <a:ext cx="3414674" cy="36963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93700" algn="l" rtl="0">
              <a:lnSpc>
                <a:spcPct val="100000"/>
              </a:lnSpc>
              <a:spcBef>
                <a:spcPts val="520"/>
              </a:spcBef>
              <a:spcAft>
                <a:spcPts val="0"/>
              </a:spcAft>
              <a:buClr>
                <a:srgbClr val="7F7F7F"/>
              </a:buClr>
              <a:buSzPts val="2600"/>
              <a:buFont typeface="Arial"/>
              <a:buChar char="•"/>
              <a:defRPr sz="2600" b="0" i="0" u="none" strike="noStrike" cap="none">
                <a:solidFill>
                  <a:srgbClr val="7F7F7F"/>
                </a:solidFill>
                <a:latin typeface="Arial"/>
                <a:ea typeface="Arial"/>
                <a:cs typeface="Arial"/>
                <a:sym typeface="Arial"/>
              </a:defRPr>
            </a:lvl1pPr>
            <a:lvl2pPr marL="914400" marR="0" lvl="1" indent="-304800" algn="l" rtl="0">
              <a:lnSpc>
                <a:spcPct val="100000"/>
              </a:lnSpc>
              <a:spcBef>
                <a:spcPts val="400"/>
              </a:spcBef>
              <a:spcAft>
                <a:spcPts val="0"/>
              </a:spcAft>
              <a:buClr>
                <a:srgbClr val="7F7F7F"/>
              </a:buClr>
              <a:buSzPts val="1200"/>
              <a:buFont typeface="Noto Sans Symbols"/>
              <a:buChar char="●"/>
              <a:defRPr sz="2000" b="0" i="0" u="none" strike="noStrike" cap="none">
                <a:solidFill>
                  <a:srgbClr val="7F7F7F"/>
                </a:solidFill>
                <a:latin typeface="Arial"/>
                <a:ea typeface="Arial"/>
                <a:cs typeface="Arial"/>
                <a:sym typeface="Arial"/>
              </a:defRPr>
            </a:lvl2pPr>
            <a:lvl3pPr marL="1371600" marR="0" lvl="2" indent="-330200" algn="l" rtl="0">
              <a:lnSpc>
                <a:spcPct val="100000"/>
              </a:lnSpc>
              <a:spcBef>
                <a:spcPts val="320"/>
              </a:spcBef>
              <a:spcAft>
                <a:spcPts val="0"/>
              </a:spcAft>
              <a:buClr>
                <a:srgbClr val="7F7F7F"/>
              </a:buClr>
              <a:buSzPts val="1600"/>
              <a:buFont typeface="Arial"/>
              <a:buChar char="•"/>
              <a:defRPr sz="1600" b="0" i="0" u="none" strike="noStrike" cap="none">
                <a:solidFill>
                  <a:srgbClr val="7F7F7F"/>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444500" indent="-342900">
              <a:lnSpc>
                <a:spcPct val="200000"/>
              </a:lnSpc>
              <a:buSzPts val="2000"/>
            </a:pPr>
            <a:r>
              <a:rPr lang="en" altLang="zh-TW" sz="2000" b="1" i="0" dirty="0">
                <a:solidFill>
                  <a:srgbClr val="0D0D0D"/>
                </a:solidFill>
                <a:effectLst/>
                <a:latin typeface="Söhne"/>
              </a:rPr>
              <a:t>Resolution = 6</a:t>
            </a:r>
          </a:p>
          <a:p>
            <a:pPr marL="444500" indent="-342900">
              <a:lnSpc>
                <a:spcPct val="200000"/>
              </a:lnSpc>
              <a:buSzPts val="2000"/>
            </a:pPr>
            <a:r>
              <a:rPr lang="en" altLang="zh-TW" sz="2000" b="1" i="0" dirty="0">
                <a:solidFill>
                  <a:srgbClr val="0D0D0D"/>
                </a:solidFill>
                <a:effectLst/>
                <a:latin typeface="Söhne"/>
              </a:rPr>
              <a:t>Excluding offshore islands</a:t>
            </a:r>
          </a:p>
          <a:p>
            <a:pPr marL="444500" indent="-342900">
              <a:lnSpc>
                <a:spcPct val="200000"/>
              </a:lnSpc>
              <a:buSzPts val="2000"/>
            </a:pPr>
            <a:r>
              <a:rPr lang="en" altLang="zh-TW" sz="2000" b="1" i="0" dirty="0">
                <a:solidFill>
                  <a:srgbClr val="0D0D0D"/>
                </a:solidFill>
                <a:effectLst/>
                <a:latin typeface="Söhne"/>
              </a:rPr>
              <a:t>Actual value: 23,092,331</a:t>
            </a:r>
          </a:p>
          <a:p>
            <a:pPr marL="444500" indent="-342900">
              <a:lnSpc>
                <a:spcPct val="200000"/>
              </a:lnSpc>
              <a:buSzPts val="2000"/>
            </a:pPr>
            <a:r>
              <a:rPr lang="en" altLang="zh-TW" sz="2000" b="1" i="0" dirty="0">
                <a:solidFill>
                  <a:srgbClr val="0D0D0D"/>
                </a:solidFill>
                <a:effectLst/>
                <a:latin typeface="Söhne"/>
              </a:rPr>
              <a:t>Hexagons: 23,091,097.33</a:t>
            </a:r>
          </a:p>
          <a:p>
            <a:pPr marL="444500" indent="-342900">
              <a:lnSpc>
                <a:spcPct val="200000"/>
              </a:lnSpc>
              <a:buSzPts val="2000"/>
            </a:pPr>
            <a:r>
              <a:rPr lang="en" altLang="zh-TW" sz="2000" b="1" i="0" dirty="0">
                <a:solidFill>
                  <a:srgbClr val="0D0D0D"/>
                </a:solidFill>
                <a:effectLst/>
                <a:latin typeface="Söhne"/>
              </a:rPr>
              <a:t>Error = 0.005%</a:t>
            </a:r>
            <a:endParaRPr lang="en-US" sz="3200" b="1" dirty="0">
              <a:solidFill>
                <a:schemeClr val="tx1"/>
              </a:solidFill>
            </a:endParaRPr>
          </a:p>
        </p:txBody>
      </p:sp>
      <p:cxnSp>
        <p:nvCxnSpPr>
          <p:cNvPr id="12" name="直線箭頭接點 11">
            <a:extLst>
              <a:ext uri="{FF2B5EF4-FFF2-40B4-BE49-F238E27FC236}">
                <a16:creationId xmlns:a16="http://schemas.microsoft.com/office/drawing/2014/main" id="{62046CAF-E058-38F7-B741-B90C62DC1B1B}"/>
              </a:ext>
            </a:extLst>
          </p:cNvPr>
          <p:cNvCxnSpPr>
            <a:cxnSpLocks/>
          </p:cNvCxnSpPr>
          <p:nvPr/>
        </p:nvCxnSpPr>
        <p:spPr>
          <a:xfrm flipV="1">
            <a:off x="3875125" y="3976288"/>
            <a:ext cx="795311"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 name="圖片 7" descr="一張含有 文字, 圖表, 螢幕擷取畫面, 地圖 的圖片&#10;&#10;自動產生的描述">
            <a:extLst>
              <a:ext uri="{FF2B5EF4-FFF2-40B4-BE49-F238E27FC236}">
                <a16:creationId xmlns:a16="http://schemas.microsoft.com/office/drawing/2014/main" id="{8A9A78C4-E324-E589-240A-7DA0D8F4D217}"/>
              </a:ext>
            </a:extLst>
          </p:cNvPr>
          <p:cNvPicPr>
            <a:picLocks noChangeAspect="1"/>
          </p:cNvPicPr>
          <p:nvPr/>
        </p:nvPicPr>
        <p:blipFill>
          <a:blip r:embed="rId3"/>
          <a:stretch>
            <a:fillRect/>
          </a:stretch>
        </p:blipFill>
        <p:spPr>
          <a:xfrm>
            <a:off x="4670436" y="1843711"/>
            <a:ext cx="3548110" cy="4163389"/>
          </a:xfrm>
          <a:prstGeom prst="rect">
            <a:avLst/>
          </a:prstGeom>
        </p:spPr>
      </p:pic>
      <p:pic>
        <p:nvPicPr>
          <p:cNvPr id="11" name="圖片 10" descr="一張含有 文字, 圖表, 螢幕擷取畫面, 地圖 的圖片&#10;&#10;自動產生的描述">
            <a:extLst>
              <a:ext uri="{FF2B5EF4-FFF2-40B4-BE49-F238E27FC236}">
                <a16:creationId xmlns:a16="http://schemas.microsoft.com/office/drawing/2014/main" id="{4C9B3D85-D552-9C82-9B11-7989F89A8E52}"/>
              </a:ext>
            </a:extLst>
          </p:cNvPr>
          <p:cNvPicPr>
            <a:picLocks noChangeAspect="1"/>
          </p:cNvPicPr>
          <p:nvPr/>
        </p:nvPicPr>
        <p:blipFill>
          <a:blip r:embed="rId4"/>
          <a:stretch>
            <a:fillRect/>
          </a:stretch>
        </p:blipFill>
        <p:spPr>
          <a:xfrm>
            <a:off x="133436" y="1827128"/>
            <a:ext cx="3548111" cy="4261932"/>
          </a:xfrm>
          <a:prstGeom prst="rect">
            <a:avLst/>
          </a:prstGeom>
        </p:spPr>
      </p:pic>
      <p:sp>
        <p:nvSpPr>
          <p:cNvPr id="13" name="Google Shape;86;p15">
            <a:extLst>
              <a:ext uri="{FF2B5EF4-FFF2-40B4-BE49-F238E27FC236}">
                <a16:creationId xmlns:a16="http://schemas.microsoft.com/office/drawing/2014/main" id="{3B6416D3-A7DE-7F98-3B87-91B738E52990}"/>
              </a:ext>
            </a:extLst>
          </p:cNvPr>
          <p:cNvSpPr txBox="1">
            <a:spLocks/>
          </p:cNvSpPr>
          <p:nvPr/>
        </p:nvSpPr>
        <p:spPr>
          <a:xfrm>
            <a:off x="5729827" y="947562"/>
            <a:ext cx="2119989" cy="8795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93700" algn="l" rtl="0">
              <a:lnSpc>
                <a:spcPct val="100000"/>
              </a:lnSpc>
              <a:spcBef>
                <a:spcPts val="520"/>
              </a:spcBef>
              <a:spcAft>
                <a:spcPts val="0"/>
              </a:spcAft>
              <a:buClr>
                <a:srgbClr val="7F7F7F"/>
              </a:buClr>
              <a:buSzPts val="2600"/>
              <a:buFont typeface="Arial"/>
              <a:buChar char="•"/>
              <a:defRPr sz="2600" b="0" i="0" u="none" strike="noStrike" cap="none">
                <a:solidFill>
                  <a:srgbClr val="7F7F7F"/>
                </a:solidFill>
                <a:latin typeface="Arial"/>
                <a:ea typeface="Arial"/>
                <a:cs typeface="Arial"/>
                <a:sym typeface="Arial"/>
              </a:defRPr>
            </a:lvl1pPr>
            <a:lvl2pPr marL="914400" marR="0" lvl="1" indent="-304800" algn="l" rtl="0">
              <a:lnSpc>
                <a:spcPct val="100000"/>
              </a:lnSpc>
              <a:spcBef>
                <a:spcPts val="400"/>
              </a:spcBef>
              <a:spcAft>
                <a:spcPts val="0"/>
              </a:spcAft>
              <a:buClr>
                <a:srgbClr val="7F7F7F"/>
              </a:buClr>
              <a:buSzPts val="1200"/>
              <a:buFont typeface="Noto Sans Symbols"/>
              <a:buChar char="●"/>
              <a:defRPr sz="2000" b="0" i="0" u="none" strike="noStrike" cap="none">
                <a:solidFill>
                  <a:srgbClr val="7F7F7F"/>
                </a:solidFill>
                <a:latin typeface="Arial"/>
                <a:ea typeface="Arial"/>
                <a:cs typeface="Arial"/>
                <a:sym typeface="Arial"/>
              </a:defRPr>
            </a:lvl2pPr>
            <a:lvl3pPr marL="1371600" marR="0" lvl="2" indent="-330200" algn="l" rtl="0">
              <a:lnSpc>
                <a:spcPct val="100000"/>
              </a:lnSpc>
              <a:spcBef>
                <a:spcPts val="320"/>
              </a:spcBef>
              <a:spcAft>
                <a:spcPts val="0"/>
              </a:spcAft>
              <a:buClr>
                <a:srgbClr val="7F7F7F"/>
              </a:buClr>
              <a:buSzPts val="1600"/>
              <a:buFont typeface="Arial"/>
              <a:buChar char="•"/>
              <a:defRPr sz="1600" b="0" i="0" u="none" strike="noStrike" cap="none">
                <a:solidFill>
                  <a:srgbClr val="7F7F7F"/>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01600" indent="0">
              <a:lnSpc>
                <a:spcPct val="200000"/>
              </a:lnSpc>
              <a:buSzPts val="2000"/>
              <a:buFont typeface="Arial"/>
              <a:buNone/>
            </a:pPr>
            <a:r>
              <a:rPr lang="en-US" sz="2000" b="1" u="sng" dirty="0">
                <a:solidFill>
                  <a:schemeClr val="tx1"/>
                </a:solidFill>
              </a:rPr>
              <a:t>Distance = 2</a:t>
            </a:r>
          </a:p>
        </p:txBody>
      </p:sp>
      <p:sp>
        <p:nvSpPr>
          <p:cNvPr id="7" name="Google Shape;79;p14">
            <a:extLst>
              <a:ext uri="{FF2B5EF4-FFF2-40B4-BE49-F238E27FC236}">
                <a16:creationId xmlns:a16="http://schemas.microsoft.com/office/drawing/2014/main" id="{434E04EE-F6A6-AE72-4181-5F38168B0716}"/>
              </a:ext>
            </a:extLst>
          </p:cNvPr>
          <p:cNvSpPr txBox="1">
            <a:spLocks/>
          </p:cNvSpPr>
          <p:nvPr/>
        </p:nvSpPr>
        <p:spPr>
          <a:xfrm>
            <a:off x="784974" y="96166"/>
            <a:ext cx="10972800" cy="9294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7F7F7F"/>
              </a:buClr>
              <a:buSzPts val="1400"/>
              <a:buFont typeface="Arial"/>
              <a:buNone/>
              <a:defRPr sz="3600" b="1"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altLang="zh-TW" sz="4400">
                <a:solidFill>
                  <a:srgbClr val="25B1AB"/>
                </a:solidFill>
              </a:rPr>
              <a:t>Verify solution of distance</a:t>
            </a:r>
            <a:endParaRPr lang="en-US" altLang="zh-TW" sz="4400" dirty="0">
              <a:solidFill>
                <a:srgbClr val="25B1AB"/>
              </a:solidFill>
            </a:endParaRPr>
          </a:p>
        </p:txBody>
      </p:sp>
    </p:spTree>
    <p:extLst>
      <p:ext uri="{BB962C8B-B14F-4D97-AF65-F5344CB8AC3E}">
        <p14:creationId xmlns:p14="http://schemas.microsoft.com/office/powerpoint/2010/main" val="33439583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10" name="圖片 9" descr="一張含有 文字, 螢幕擷取畫面, 圖表, 字型 的圖片&#10;&#10;自動產生的描述">
            <a:extLst>
              <a:ext uri="{FF2B5EF4-FFF2-40B4-BE49-F238E27FC236}">
                <a16:creationId xmlns:a16="http://schemas.microsoft.com/office/drawing/2014/main" id="{A476AADA-E376-90B6-94D5-655EF7368948}"/>
              </a:ext>
            </a:extLst>
          </p:cNvPr>
          <p:cNvPicPr>
            <a:picLocks noChangeAspect="1"/>
          </p:cNvPicPr>
          <p:nvPr/>
        </p:nvPicPr>
        <p:blipFill>
          <a:blip r:embed="rId3"/>
          <a:stretch>
            <a:fillRect/>
          </a:stretch>
        </p:blipFill>
        <p:spPr>
          <a:xfrm>
            <a:off x="7053410" y="1346527"/>
            <a:ext cx="3438656" cy="5049774"/>
          </a:xfrm>
          <a:prstGeom prst="rect">
            <a:avLst/>
          </a:prstGeom>
        </p:spPr>
      </p:pic>
      <p:pic>
        <p:nvPicPr>
          <p:cNvPr id="4" name="圖片 3" descr="一張含有 文字, 螢幕擷取畫面, 地圖, 圖表 的圖片&#10;&#10;自動產生的描述">
            <a:extLst>
              <a:ext uri="{FF2B5EF4-FFF2-40B4-BE49-F238E27FC236}">
                <a16:creationId xmlns:a16="http://schemas.microsoft.com/office/drawing/2014/main" id="{1B8F8462-5AEB-91CA-8BC7-5935D37772FD}"/>
              </a:ext>
            </a:extLst>
          </p:cNvPr>
          <p:cNvPicPr>
            <a:picLocks noChangeAspect="1"/>
          </p:cNvPicPr>
          <p:nvPr/>
        </p:nvPicPr>
        <p:blipFill>
          <a:blip r:embed="rId4"/>
          <a:stretch>
            <a:fillRect/>
          </a:stretch>
        </p:blipFill>
        <p:spPr>
          <a:xfrm>
            <a:off x="991698" y="1349504"/>
            <a:ext cx="4461450" cy="5049774"/>
          </a:xfrm>
          <a:prstGeom prst="rect">
            <a:avLst/>
          </a:prstGeom>
        </p:spPr>
      </p:pic>
      <p:sp>
        <p:nvSpPr>
          <p:cNvPr id="79" name="Google Shape;79;p14"/>
          <p:cNvSpPr txBox="1">
            <a:spLocks noGrp="1"/>
          </p:cNvSpPr>
          <p:nvPr>
            <p:ph type="title"/>
          </p:nvPr>
        </p:nvSpPr>
        <p:spPr>
          <a:xfrm>
            <a:off x="784974" y="96166"/>
            <a:ext cx="10972800" cy="929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Font typeface="Arial"/>
              <a:buNone/>
            </a:pPr>
            <a:r>
              <a:rPr lang="en" altLang="zh-TW" sz="4400" dirty="0">
                <a:solidFill>
                  <a:srgbClr val="25B1AB"/>
                </a:solidFill>
              </a:rPr>
              <a:t>Include or exclude offshore islands</a:t>
            </a:r>
            <a:endParaRPr sz="4400" dirty="0">
              <a:solidFill>
                <a:srgbClr val="25B1AB"/>
              </a:solidFill>
            </a:endParaRPr>
          </a:p>
        </p:txBody>
      </p:sp>
      <p:sp>
        <p:nvSpPr>
          <p:cNvPr id="3" name="投影片編號版面配置區 2">
            <a:extLst>
              <a:ext uri="{FF2B5EF4-FFF2-40B4-BE49-F238E27FC236}">
                <a16:creationId xmlns:a16="http://schemas.microsoft.com/office/drawing/2014/main" id="{EC95311B-6667-B4E6-E515-222D227FA72E}"/>
              </a:ext>
            </a:extLst>
          </p:cNvPr>
          <p:cNvSpPr>
            <a:spLocks noGrp="1"/>
          </p:cNvSpPr>
          <p:nvPr>
            <p:ph type="sldNum" idx="12"/>
          </p:nvPr>
        </p:nvSpPr>
        <p:spPr>
          <a:xfrm>
            <a:off x="11663680" y="6507834"/>
            <a:ext cx="528320" cy="508000"/>
          </a:xfrm>
        </p:spPr>
        <p:txBody>
          <a:bodyPr/>
          <a:lstStyle/>
          <a:p>
            <a:pPr marL="0" lvl="0" indent="0" algn="l" rtl="0">
              <a:spcBef>
                <a:spcPts val="0"/>
              </a:spcBef>
              <a:spcAft>
                <a:spcPts val="0"/>
              </a:spcAft>
              <a:buNone/>
            </a:pPr>
            <a:fld id="{00000000-1234-1234-1234-123412341234}" type="slidenum">
              <a:rPr lang="en-US" altLang="zh-TW" smtClean="0"/>
              <a:t>18</a:t>
            </a:fld>
            <a:endParaRPr lang="zh-TW" altLang="en-US" dirty="0"/>
          </a:p>
        </p:txBody>
      </p:sp>
      <p:sp>
        <p:nvSpPr>
          <p:cNvPr id="9" name="矩形 8">
            <a:extLst>
              <a:ext uri="{FF2B5EF4-FFF2-40B4-BE49-F238E27FC236}">
                <a16:creationId xmlns:a16="http://schemas.microsoft.com/office/drawing/2014/main" id="{BCFA9BE7-F78F-D621-5552-BDF94C3592BC}"/>
              </a:ext>
            </a:extLst>
          </p:cNvPr>
          <p:cNvSpPr/>
          <p:nvPr/>
        </p:nvSpPr>
        <p:spPr>
          <a:xfrm>
            <a:off x="1529542" y="1487979"/>
            <a:ext cx="1895301" cy="300089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9" name="文字方塊 38">
            <a:extLst>
              <a:ext uri="{FF2B5EF4-FFF2-40B4-BE49-F238E27FC236}">
                <a16:creationId xmlns:a16="http://schemas.microsoft.com/office/drawing/2014/main" id="{F0DE4EE3-B5FD-F10A-228D-B99BEF89486A}"/>
              </a:ext>
            </a:extLst>
          </p:cNvPr>
          <p:cNvSpPr txBox="1"/>
          <p:nvPr/>
        </p:nvSpPr>
        <p:spPr>
          <a:xfrm>
            <a:off x="7431672" y="825511"/>
            <a:ext cx="2873517" cy="400110"/>
          </a:xfrm>
          <a:prstGeom prst="rect">
            <a:avLst/>
          </a:prstGeom>
          <a:solidFill>
            <a:schemeClr val="lt1"/>
          </a:solidFill>
        </p:spPr>
        <p:txBody>
          <a:bodyPr wrap="square" rtlCol="0">
            <a:spAutoFit/>
          </a:bodyPr>
          <a:lstStyle/>
          <a:p>
            <a:pPr algn="ctr"/>
            <a:r>
              <a:rPr lang="en" altLang="zh-TW" sz="2000" dirty="0">
                <a:solidFill>
                  <a:srgbClr val="0D0D0D"/>
                </a:solidFill>
                <a:latin typeface="Söhne"/>
              </a:rPr>
              <a:t>ex</a:t>
            </a:r>
            <a:r>
              <a:rPr lang="en" altLang="zh-TW" sz="2000" b="0" i="0" dirty="0">
                <a:solidFill>
                  <a:srgbClr val="0D0D0D"/>
                </a:solidFill>
                <a:effectLst/>
                <a:latin typeface="Söhne"/>
              </a:rPr>
              <a:t>cluding offshore islands</a:t>
            </a:r>
            <a:endParaRPr kumimoji="1" lang="en-US" altLang="zh-TW" sz="2000" dirty="0"/>
          </a:p>
        </p:txBody>
      </p:sp>
      <p:sp>
        <p:nvSpPr>
          <p:cNvPr id="11" name="矩形 10">
            <a:extLst>
              <a:ext uri="{FF2B5EF4-FFF2-40B4-BE49-F238E27FC236}">
                <a16:creationId xmlns:a16="http://schemas.microsoft.com/office/drawing/2014/main" id="{1985BA23-4243-B970-EB11-13BC2647B59A}"/>
              </a:ext>
            </a:extLst>
          </p:cNvPr>
          <p:cNvSpPr/>
          <p:nvPr/>
        </p:nvSpPr>
        <p:spPr>
          <a:xfrm>
            <a:off x="4325390" y="5370021"/>
            <a:ext cx="471347" cy="43503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文字方塊 1">
            <a:extLst>
              <a:ext uri="{FF2B5EF4-FFF2-40B4-BE49-F238E27FC236}">
                <a16:creationId xmlns:a16="http://schemas.microsoft.com/office/drawing/2014/main" id="{474096AC-8A0E-1A28-9D18-1BC8A5C517CD}"/>
              </a:ext>
            </a:extLst>
          </p:cNvPr>
          <p:cNvSpPr txBox="1"/>
          <p:nvPr/>
        </p:nvSpPr>
        <p:spPr>
          <a:xfrm>
            <a:off x="1923220" y="880157"/>
            <a:ext cx="2873517" cy="400110"/>
          </a:xfrm>
          <a:prstGeom prst="rect">
            <a:avLst/>
          </a:prstGeom>
          <a:solidFill>
            <a:schemeClr val="lt1"/>
          </a:solidFill>
        </p:spPr>
        <p:txBody>
          <a:bodyPr wrap="square" rtlCol="0">
            <a:spAutoFit/>
          </a:bodyPr>
          <a:lstStyle/>
          <a:p>
            <a:pPr algn="ctr"/>
            <a:r>
              <a:rPr lang="en" altLang="zh-TW" sz="2000" b="0" i="0" dirty="0">
                <a:solidFill>
                  <a:srgbClr val="0D0D0D"/>
                </a:solidFill>
                <a:effectLst/>
                <a:latin typeface="Söhne"/>
              </a:rPr>
              <a:t>including offshore islands</a:t>
            </a:r>
            <a:endParaRPr kumimoji="1" lang="en-US" altLang="zh-TW" sz="2000" dirty="0"/>
          </a:p>
        </p:txBody>
      </p:sp>
    </p:spTree>
    <p:extLst>
      <p:ext uri="{BB962C8B-B14F-4D97-AF65-F5344CB8AC3E}">
        <p14:creationId xmlns:p14="http://schemas.microsoft.com/office/powerpoint/2010/main" val="19266252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 name="圖片 6" descr="一張含有 文字, 螢幕擷取畫面, 地圖 的圖片&#10;&#10;自動產生的描述">
            <a:extLst>
              <a:ext uri="{FF2B5EF4-FFF2-40B4-BE49-F238E27FC236}">
                <a16:creationId xmlns:a16="http://schemas.microsoft.com/office/drawing/2014/main" id="{BF67A035-B707-10D9-B12D-D47FC3C1D818}"/>
              </a:ext>
            </a:extLst>
          </p:cNvPr>
          <p:cNvPicPr>
            <a:picLocks noChangeAspect="1"/>
          </p:cNvPicPr>
          <p:nvPr/>
        </p:nvPicPr>
        <p:blipFill rotWithShape="1">
          <a:blip r:embed="rId3"/>
          <a:srcRect l="5341"/>
          <a:stretch/>
        </p:blipFill>
        <p:spPr>
          <a:xfrm>
            <a:off x="2628900" y="2044147"/>
            <a:ext cx="3549872" cy="4559853"/>
          </a:xfrm>
          <a:prstGeom prst="rect">
            <a:avLst/>
          </a:prstGeom>
        </p:spPr>
      </p:pic>
      <p:pic>
        <p:nvPicPr>
          <p:cNvPr id="10" name="圖片 9" descr="一張含有 文字, 地圖 的圖片&#10;&#10;自動產生的描述">
            <a:extLst>
              <a:ext uri="{FF2B5EF4-FFF2-40B4-BE49-F238E27FC236}">
                <a16:creationId xmlns:a16="http://schemas.microsoft.com/office/drawing/2014/main" id="{F6B81BDA-00F3-199B-FD7C-CE37FEF9BA2C}"/>
              </a:ext>
            </a:extLst>
          </p:cNvPr>
          <p:cNvPicPr>
            <a:picLocks noChangeAspect="1"/>
          </p:cNvPicPr>
          <p:nvPr/>
        </p:nvPicPr>
        <p:blipFill>
          <a:blip r:embed="rId4"/>
          <a:stretch>
            <a:fillRect/>
          </a:stretch>
        </p:blipFill>
        <p:spPr>
          <a:xfrm>
            <a:off x="6671201" y="1944232"/>
            <a:ext cx="2683648" cy="4451448"/>
          </a:xfrm>
          <a:prstGeom prst="rect">
            <a:avLst/>
          </a:prstGeom>
        </p:spPr>
      </p:pic>
      <p:sp>
        <p:nvSpPr>
          <p:cNvPr id="79" name="Google Shape;79;p14"/>
          <p:cNvSpPr txBox="1">
            <a:spLocks noGrp="1"/>
          </p:cNvSpPr>
          <p:nvPr>
            <p:ph type="title"/>
          </p:nvPr>
        </p:nvSpPr>
        <p:spPr>
          <a:xfrm>
            <a:off x="784974" y="96165"/>
            <a:ext cx="11942198" cy="146679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Font typeface="Arial"/>
              <a:buNone/>
            </a:pPr>
            <a:r>
              <a:rPr lang="en" altLang="zh-TW" sz="4400" dirty="0">
                <a:solidFill>
                  <a:srgbClr val="25B1AB"/>
                </a:solidFill>
              </a:rPr>
              <a:t>Verification – solution of excluding</a:t>
            </a:r>
            <a:br>
              <a:rPr lang="en" altLang="zh-TW" sz="4400" dirty="0">
                <a:solidFill>
                  <a:srgbClr val="25B1AB"/>
                </a:solidFill>
              </a:rPr>
            </a:br>
            <a:r>
              <a:rPr lang="en" altLang="zh-TW" sz="4400" dirty="0">
                <a:solidFill>
                  <a:srgbClr val="25B1AB"/>
                </a:solidFill>
              </a:rPr>
              <a:t>offshore islands</a:t>
            </a:r>
            <a:endParaRPr sz="4400" dirty="0">
              <a:solidFill>
                <a:srgbClr val="25B1AB"/>
              </a:solidFill>
            </a:endParaRPr>
          </a:p>
        </p:txBody>
      </p:sp>
      <p:sp>
        <p:nvSpPr>
          <p:cNvPr id="3" name="投影片編號版面配置區 2">
            <a:extLst>
              <a:ext uri="{FF2B5EF4-FFF2-40B4-BE49-F238E27FC236}">
                <a16:creationId xmlns:a16="http://schemas.microsoft.com/office/drawing/2014/main" id="{EC95311B-6667-B4E6-E515-222D227FA72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ltLang="zh-TW" smtClean="0"/>
              <a:t>19</a:t>
            </a:fld>
            <a:endParaRPr lang="zh-TW" altLang="en-US" dirty="0"/>
          </a:p>
        </p:txBody>
      </p:sp>
      <p:sp>
        <p:nvSpPr>
          <p:cNvPr id="5" name="矩形 4">
            <a:extLst>
              <a:ext uri="{FF2B5EF4-FFF2-40B4-BE49-F238E27FC236}">
                <a16:creationId xmlns:a16="http://schemas.microsoft.com/office/drawing/2014/main" id="{6FCA54EB-58AF-1CCF-C171-4D416237D4EA}"/>
              </a:ext>
            </a:extLst>
          </p:cNvPr>
          <p:cNvSpPr/>
          <p:nvPr/>
        </p:nvSpPr>
        <p:spPr>
          <a:xfrm>
            <a:off x="7216466" y="4065584"/>
            <a:ext cx="346075" cy="25870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12" name="直線箭頭接點 11">
            <a:extLst>
              <a:ext uri="{FF2B5EF4-FFF2-40B4-BE49-F238E27FC236}">
                <a16:creationId xmlns:a16="http://schemas.microsoft.com/office/drawing/2014/main" id="{62046CAF-E058-38F7-B741-B90C62DC1B1B}"/>
              </a:ext>
            </a:extLst>
          </p:cNvPr>
          <p:cNvCxnSpPr>
            <a:cxnSpLocks/>
          </p:cNvCxnSpPr>
          <p:nvPr/>
        </p:nvCxnSpPr>
        <p:spPr>
          <a:xfrm flipV="1">
            <a:off x="6096000" y="4115753"/>
            <a:ext cx="795311"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79E24626-B1A9-FE4C-CA8F-F1FB4E553E83}"/>
              </a:ext>
            </a:extLst>
          </p:cNvPr>
          <p:cNvSpPr/>
          <p:nvPr/>
        </p:nvSpPr>
        <p:spPr>
          <a:xfrm>
            <a:off x="8884628" y="2792049"/>
            <a:ext cx="346075" cy="20182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Google Shape;86;p15">
            <a:extLst>
              <a:ext uri="{FF2B5EF4-FFF2-40B4-BE49-F238E27FC236}">
                <a16:creationId xmlns:a16="http://schemas.microsoft.com/office/drawing/2014/main" id="{602F6D4C-92CF-DCF9-AF24-DB9659D73DDA}"/>
              </a:ext>
            </a:extLst>
          </p:cNvPr>
          <p:cNvSpPr txBox="1">
            <a:spLocks/>
          </p:cNvSpPr>
          <p:nvPr/>
        </p:nvSpPr>
        <p:spPr>
          <a:xfrm>
            <a:off x="0" y="2797488"/>
            <a:ext cx="3549872" cy="22698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93700" algn="l" rtl="0">
              <a:lnSpc>
                <a:spcPct val="100000"/>
              </a:lnSpc>
              <a:spcBef>
                <a:spcPts val="520"/>
              </a:spcBef>
              <a:spcAft>
                <a:spcPts val="0"/>
              </a:spcAft>
              <a:buClr>
                <a:srgbClr val="7F7F7F"/>
              </a:buClr>
              <a:buSzPts val="2600"/>
              <a:buFont typeface="Arial"/>
              <a:buChar char="•"/>
              <a:defRPr sz="2600" b="0" i="0" u="none" strike="noStrike" cap="none">
                <a:solidFill>
                  <a:srgbClr val="7F7F7F"/>
                </a:solidFill>
                <a:latin typeface="Arial"/>
                <a:ea typeface="Arial"/>
                <a:cs typeface="Arial"/>
                <a:sym typeface="Arial"/>
              </a:defRPr>
            </a:lvl1pPr>
            <a:lvl2pPr marL="914400" marR="0" lvl="1" indent="-304800" algn="l" rtl="0">
              <a:lnSpc>
                <a:spcPct val="100000"/>
              </a:lnSpc>
              <a:spcBef>
                <a:spcPts val="400"/>
              </a:spcBef>
              <a:spcAft>
                <a:spcPts val="0"/>
              </a:spcAft>
              <a:buClr>
                <a:srgbClr val="7F7F7F"/>
              </a:buClr>
              <a:buSzPts val="1200"/>
              <a:buFont typeface="Noto Sans Symbols"/>
              <a:buChar char="●"/>
              <a:defRPr sz="2000" b="0" i="0" u="none" strike="noStrike" cap="none">
                <a:solidFill>
                  <a:srgbClr val="7F7F7F"/>
                </a:solidFill>
                <a:latin typeface="Arial"/>
                <a:ea typeface="Arial"/>
                <a:cs typeface="Arial"/>
                <a:sym typeface="Arial"/>
              </a:defRPr>
            </a:lvl2pPr>
            <a:lvl3pPr marL="1371600" marR="0" lvl="2" indent="-330200" algn="l" rtl="0">
              <a:lnSpc>
                <a:spcPct val="100000"/>
              </a:lnSpc>
              <a:spcBef>
                <a:spcPts val="320"/>
              </a:spcBef>
              <a:spcAft>
                <a:spcPts val="0"/>
              </a:spcAft>
              <a:buClr>
                <a:srgbClr val="7F7F7F"/>
              </a:buClr>
              <a:buSzPts val="1600"/>
              <a:buFont typeface="Arial"/>
              <a:buChar char="•"/>
              <a:defRPr sz="1600" b="0" i="0" u="none" strike="noStrike" cap="none">
                <a:solidFill>
                  <a:srgbClr val="7F7F7F"/>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444500" indent="-342900">
              <a:lnSpc>
                <a:spcPct val="150000"/>
              </a:lnSpc>
              <a:buSzPts val="2000"/>
            </a:pPr>
            <a:r>
              <a:rPr lang="en" altLang="zh-TW" sz="2000" b="1" dirty="0">
                <a:solidFill>
                  <a:schemeClr val="tx1"/>
                </a:solidFill>
              </a:rPr>
              <a:t>Resolution = 6</a:t>
            </a:r>
          </a:p>
          <a:p>
            <a:pPr marL="444500" indent="-342900">
              <a:lnSpc>
                <a:spcPct val="150000"/>
              </a:lnSpc>
              <a:buSzPts val="2000"/>
            </a:pPr>
            <a:r>
              <a:rPr lang="en" altLang="zh-TW" sz="2000" b="1" dirty="0">
                <a:solidFill>
                  <a:schemeClr val="tx1"/>
                </a:solidFill>
              </a:rPr>
              <a:t>Actual value: 23,375,314</a:t>
            </a:r>
          </a:p>
          <a:p>
            <a:pPr marL="444500" indent="-342900">
              <a:lnSpc>
                <a:spcPct val="150000"/>
              </a:lnSpc>
              <a:buSzPts val="2000"/>
            </a:pPr>
            <a:r>
              <a:rPr lang="en" altLang="zh-TW" sz="2000" b="1" dirty="0">
                <a:solidFill>
                  <a:schemeClr val="tx1"/>
                </a:solidFill>
              </a:rPr>
              <a:t>Hexagons: 23,324,000</a:t>
            </a:r>
          </a:p>
          <a:p>
            <a:pPr marL="444500" indent="-342900">
              <a:lnSpc>
                <a:spcPct val="150000"/>
              </a:lnSpc>
              <a:buSzPts val="2000"/>
            </a:pPr>
            <a:r>
              <a:rPr lang="en" altLang="zh-TW" sz="2000" b="1" dirty="0">
                <a:solidFill>
                  <a:schemeClr val="tx1"/>
                </a:solidFill>
              </a:rPr>
              <a:t>Error = 0.21%</a:t>
            </a:r>
            <a:endParaRPr lang="en-US" sz="2000" b="1" dirty="0">
              <a:solidFill>
                <a:schemeClr val="tx1"/>
              </a:solidFill>
            </a:endParaRPr>
          </a:p>
        </p:txBody>
      </p:sp>
      <p:sp>
        <p:nvSpPr>
          <p:cNvPr id="9" name="Google Shape;86;p15">
            <a:extLst>
              <a:ext uri="{FF2B5EF4-FFF2-40B4-BE49-F238E27FC236}">
                <a16:creationId xmlns:a16="http://schemas.microsoft.com/office/drawing/2014/main" id="{CCBF6AFB-DA6A-F658-B80F-97E133434010}"/>
              </a:ext>
            </a:extLst>
          </p:cNvPr>
          <p:cNvSpPr txBox="1">
            <a:spLocks/>
          </p:cNvSpPr>
          <p:nvPr/>
        </p:nvSpPr>
        <p:spPr>
          <a:xfrm>
            <a:off x="8884628" y="3133848"/>
            <a:ext cx="3637495" cy="25848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93700" algn="l" rtl="0">
              <a:lnSpc>
                <a:spcPct val="100000"/>
              </a:lnSpc>
              <a:spcBef>
                <a:spcPts val="520"/>
              </a:spcBef>
              <a:spcAft>
                <a:spcPts val="0"/>
              </a:spcAft>
              <a:buClr>
                <a:srgbClr val="7F7F7F"/>
              </a:buClr>
              <a:buSzPts val="2600"/>
              <a:buFont typeface="Arial"/>
              <a:buChar char="•"/>
              <a:defRPr sz="2600" b="0" i="0" u="none" strike="noStrike" cap="none">
                <a:solidFill>
                  <a:srgbClr val="7F7F7F"/>
                </a:solidFill>
                <a:latin typeface="Arial"/>
                <a:ea typeface="Arial"/>
                <a:cs typeface="Arial"/>
                <a:sym typeface="Arial"/>
              </a:defRPr>
            </a:lvl1pPr>
            <a:lvl2pPr marL="914400" marR="0" lvl="1" indent="-304800" algn="l" rtl="0">
              <a:lnSpc>
                <a:spcPct val="100000"/>
              </a:lnSpc>
              <a:spcBef>
                <a:spcPts val="400"/>
              </a:spcBef>
              <a:spcAft>
                <a:spcPts val="0"/>
              </a:spcAft>
              <a:buClr>
                <a:srgbClr val="7F7F7F"/>
              </a:buClr>
              <a:buSzPts val="1200"/>
              <a:buFont typeface="Noto Sans Symbols"/>
              <a:buChar char="●"/>
              <a:defRPr sz="2000" b="0" i="0" u="none" strike="noStrike" cap="none">
                <a:solidFill>
                  <a:srgbClr val="7F7F7F"/>
                </a:solidFill>
                <a:latin typeface="Arial"/>
                <a:ea typeface="Arial"/>
                <a:cs typeface="Arial"/>
                <a:sym typeface="Arial"/>
              </a:defRPr>
            </a:lvl2pPr>
            <a:lvl3pPr marL="1371600" marR="0" lvl="2" indent="-330200" algn="l" rtl="0">
              <a:lnSpc>
                <a:spcPct val="100000"/>
              </a:lnSpc>
              <a:spcBef>
                <a:spcPts val="320"/>
              </a:spcBef>
              <a:spcAft>
                <a:spcPts val="0"/>
              </a:spcAft>
              <a:buClr>
                <a:srgbClr val="7F7F7F"/>
              </a:buClr>
              <a:buSzPts val="1600"/>
              <a:buFont typeface="Arial"/>
              <a:buChar char="•"/>
              <a:defRPr sz="1600" b="0" i="0" u="none" strike="noStrike" cap="none">
                <a:solidFill>
                  <a:srgbClr val="7F7F7F"/>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387350" indent="-285750">
              <a:lnSpc>
                <a:spcPct val="150000"/>
              </a:lnSpc>
              <a:buSzPts val="2000"/>
            </a:pPr>
            <a:r>
              <a:rPr lang="en" altLang="zh-TW" sz="1800" b="1" dirty="0">
                <a:solidFill>
                  <a:schemeClr val="tx1"/>
                </a:solidFill>
              </a:rPr>
              <a:t>Resolution = 6</a:t>
            </a:r>
          </a:p>
          <a:p>
            <a:pPr marL="387350" indent="-285750">
              <a:lnSpc>
                <a:spcPct val="150000"/>
              </a:lnSpc>
              <a:buSzPts val="2000"/>
            </a:pPr>
            <a:r>
              <a:rPr lang="en" altLang="zh-TW" sz="1800" b="1" dirty="0">
                <a:solidFill>
                  <a:schemeClr val="tx1"/>
                </a:solidFill>
              </a:rPr>
              <a:t>Actual value: 23,092,331</a:t>
            </a:r>
          </a:p>
          <a:p>
            <a:pPr marL="387350" indent="-285750">
              <a:lnSpc>
                <a:spcPct val="150000"/>
              </a:lnSpc>
              <a:buSzPts val="2000"/>
            </a:pPr>
            <a:r>
              <a:rPr lang="en" altLang="zh-TW" sz="1800" b="1" dirty="0">
                <a:solidFill>
                  <a:schemeClr val="tx1"/>
                </a:solidFill>
              </a:rPr>
              <a:t>Hexagons: 23,090,009.33</a:t>
            </a:r>
          </a:p>
          <a:p>
            <a:pPr marL="387350" indent="-285750">
              <a:lnSpc>
                <a:spcPct val="150000"/>
              </a:lnSpc>
              <a:buSzPts val="2000"/>
            </a:pPr>
            <a:r>
              <a:rPr lang="en" altLang="zh-TW" sz="1800" b="1" dirty="0">
                <a:solidFill>
                  <a:schemeClr val="tx1"/>
                </a:solidFill>
              </a:rPr>
              <a:t>Error = 0.01%</a:t>
            </a:r>
            <a:endParaRPr lang="en-US" altLang="zh-TW" sz="1800" b="1" dirty="0">
              <a:solidFill>
                <a:schemeClr val="tx1"/>
              </a:solidFill>
            </a:endParaRPr>
          </a:p>
        </p:txBody>
      </p:sp>
    </p:spTree>
    <p:extLst>
      <p:ext uri="{BB962C8B-B14F-4D97-AF65-F5344CB8AC3E}">
        <p14:creationId xmlns:p14="http://schemas.microsoft.com/office/powerpoint/2010/main" val="872984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9" name="Google Shape;79;p14"/>
          <p:cNvSpPr txBox="1">
            <a:spLocks noGrp="1"/>
          </p:cNvSpPr>
          <p:nvPr>
            <p:ph type="title"/>
          </p:nvPr>
        </p:nvSpPr>
        <p:spPr>
          <a:xfrm>
            <a:off x="784974" y="96166"/>
            <a:ext cx="10972800" cy="929400"/>
          </a:xfrm>
          <a:prstGeom prst="rect">
            <a:avLst/>
          </a:prstGeom>
          <a:noFill/>
          <a:ln>
            <a:noFill/>
          </a:ln>
        </p:spPr>
        <p:txBody>
          <a:bodyPr spcFirstLastPara="1" wrap="square" lIns="91425" tIns="45700" rIns="91425" bIns="45700" anchor="ctr" anchorCtr="0">
            <a:noAutofit/>
          </a:bodyPr>
          <a:lstStyle/>
          <a:p>
            <a:r>
              <a:rPr lang="en-US" altLang="zh-TW" sz="4400" dirty="0">
                <a:solidFill>
                  <a:srgbClr val="25B1AB"/>
                </a:solidFill>
              </a:rPr>
              <a:t>Dataset</a:t>
            </a:r>
            <a:endParaRPr lang="zh-TW" altLang="en-US" sz="4400" dirty="0">
              <a:solidFill>
                <a:srgbClr val="25B1AB"/>
              </a:solidFill>
            </a:endParaRPr>
          </a:p>
        </p:txBody>
      </p:sp>
      <p:sp>
        <p:nvSpPr>
          <p:cNvPr id="3" name="投影片編號版面配置區 2">
            <a:extLst>
              <a:ext uri="{FF2B5EF4-FFF2-40B4-BE49-F238E27FC236}">
                <a16:creationId xmlns:a16="http://schemas.microsoft.com/office/drawing/2014/main" id="{EC95311B-6667-B4E6-E515-222D227FA72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ltLang="zh-TW" smtClean="0"/>
              <a:t>2</a:t>
            </a:fld>
            <a:endParaRPr lang="zh-TW" altLang="en-US" dirty="0"/>
          </a:p>
        </p:txBody>
      </p:sp>
      <p:sp>
        <p:nvSpPr>
          <p:cNvPr id="10" name="文字方塊 9">
            <a:extLst>
              <a:ext uri="{FF2B5EF4-FFF2-40B4-BE49-F238E27FC236}">
                <a16:creationId xmlns:a16="http://schemas.microsoft.com/office/drawing/2014/main" id="{605EB839-0DAC-8F38-6EC5-2CD4B0C51FE2}"/>
              </a:ext>
            </a:extLst>
          </p:cNvPr>
          <p:cNvSpPr txBox="1"/>
          <p:nvPr/>
        </p:nvSpPr>
        <p:spPr>
          <a:xfrm>
            <a:off x="435447" y="1164015"/>
            <a:ext cx="10870638" cy="2523768"/>
          </a:xfrm>
          <a:prstGeom prst="rect">
            <a:avLst/>
          </a:prstGeom>
          <a:noFill/>
        </p:spPr>
        <p:txBody>
          <a:bodyPr wrap="square" rtlCol="0">
            <a:spAutoFit/>
          </a:bodyPr>
          <a:lstStyle/>
          <a:p>
            <a:pPr>
              <a:lnSpc>
                <a:spcPct val="200000"/>
              </a:lnSpc>
              <a:buClr>
                <a:srgbClr val="7F7F7F"/>
              </a:buClr>
              <a:buSzPts val="2600"/>
            </a:pPr>
            <a:r>
              <a:rPr lang="en-US" altLang="zh-TW" sz="2400" b="1" dirty="0">
                <a:solidFill>
                  <a:schemeClr val="tx1"/>
                </a:solidFill>
              </a:rPr>
              <a:t>1. Population</a:t>
            </a:r>
          </a:p>
          <a:p>
            <a:pPr>
              <a:lnSpc>
                <a:spcPct val="200000"/>
              </a:lnSpc>
              <a:buClr>
                <a:srgbClr val="7F7F7F"/>
              </a:buClr>
              <a:buSzPts val="2600"/>
            </a:pPr>
            <a:r>
              <a:rPr lang="en-US" altLang="zh-TW" sz="2400" b="1" dirty="0">
                <a:solidFill>
                  <a:schemeClr val="tx1"/>
                </a:solidFill>
              </a:rPr>
              <a:t>2. Income</a:t>
            </a:r>
            <a:r>
              <a:rPr lang="zh-TW" altLang="en-US" sz="2400" b="1" dirty="0">
                <a:solidFill>
                  <a:schemeClr val="tx1"/>
                </a:solidFill>
              </a:rPr>
              <a:t> </a:t>
            </a:r>
            <a:endParaRPr lang="en-US" altLang="zh-TW" sz="2400" b="1" dirty="0">
              <a:solidFill>
                <a:schemeClr val="tx1"/>
              </a:solidFill>
            </a:endParaRPr>
          </a:p>
          <a:p>
            <a:pPr>
              <a:lnSpc>
                <a:spcPct val="200000"/>
              </a:lnSpc>
              <a:buClr>
                <a:srgbClr val="7F7F7F"/>
              </a:buClr>
              <a:buSzPts val="2600"/>
            </a:pPr>
            <a:r>
              <a:rPr lang="en-US" altLang="zh-TW" sz="2400" b="1" dirty="0">
                <a:solidFill>
                  <a:schemeClr val="tx1"/>
                </a:solidFill>
              </a:rPr>
              <a:t>3. Charging station </a:t>
            </a:r>
            <a:endParaRPr lang="zh-TW" altLang="en-US" sz="2400" b="1" dirty="0">
              <a:solidFill>
                <a:schemeClr val="tx1"/>
              </a:solidFill>
            </a:endParaRPr>
          </a:p>
          <a:p>
            <a:endParaRPr kumimoji="1" lang="zh-TW" altLang="en-US" dirty="0"/>
          </a:p>
        </p:txBody>
      </p:sp>
    </p:spTree>
    <p:extLst>
      <p:ext uri="{BB962C8B-B14F-4D97-AF65-F5344CB8AC3E}">
        <p14:creationId xmlns:p14="http://schemas.microsoft.com/office/powerpoint/2010/main" val="1499808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20" name="圖片 19" descr="一張含有 文字, 地圖, 地圖集 的圖片&#10;&#10;自動產生的描述">
            <a:extLst>
              <a:ext uri="{FF2B5EF4-FFF2-40B4-BE49-F238E27FC236}">
                <a16:creationId xmlns:a16="http://schemas.microsoft.com/office/drawing/2014/main" id="{78E22F87-DC6E-8FA6-6A4A-C77C52865338}"/>
              </a:ext>
            </a:extLst>
          </p:cNvPr>
          <p:cNvPicPr>
            <a:picLocks noChangeAspect="1"/>
          </p:cNvPicPr>
          <p:nvPr/>
        </p:nvPicPr>
        <p:blipFill>
          <a:blip r:embed="rId3"/>
          <a:stretch>
            <a:fillRect/>
          </a:stretch>
        </p:blipFill>
        <p:spPr>
          <a:xfrm>
            <a:off x="627526" y="1828800"/>
            <a:ext cx="3873500" cy="4521200"/>
          </a:xfrm>
          <a:prstGeom prst="rect">
            <a:avLst/>
          </a:prstGeom>
        </p:spPr>
      </p:pic>
      <p:sp>
        <p:nvSpPr>
          <p:cNvPr id="3" name="投影片編號版面配置區 2">
            <a:extLst>
              <a:ext uri="{FF2B5EF4-FFF2-40B4-BE49-F238E27FC236}">
                <a16:creationId xmlns:a16="http://schemas.microsoft.com/office/drawing/2014/main" id="{EC95311B-6667-B4E6-E515-222D227FA72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ltLang="zh-TW" smtClean="0"/>
              <a:t>20</a:t>
            </a:fld>
            <a:endParaRPr lang="zh-TW" altLang="en-US" dirty="0"/>
          </a:p>
        </p:txBody>
      </p:sp>
      <p:sp>
        <p:nvSpPr>
          <p:cNvPr id="5" name="矩形 4">
            <a:extLst>
              <a:ext uri="{FF2B5EF4-FFF2-40B4-BE49-F238E27FC236}">
                <a16:creationId xmlns:a16="http://schemas.microsoft.com/office/drawing/2014/main" id="{6FCA54EB-58AF-1CCF-C171-4D416237D4EA}"/>
              </a:ext>
            </a:extLst>
          </p:cNvPr>
          <p:cNvSpPr/>
          <p:nvPr/>
        </p:nvSpPr>
        <p:spPr>
          <a:xfrm>
            <a:off x="627526" y="3572149"/>
            <a:ext cx="981507" cy="25870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12" name="直線箭頭接點 11">
            <a:extLst>
              <a:ext uri="{FF2B5EF4-FFF2-40B4-BE49-F238E27FC236}">
                <a16:creationId xmlns:a16="http://schemas.microsoft.com/office/drawing/2014/main" id="{62046CAF-E058-38F7-B741-B90C62DC1B1B}"/>
              </a:ext>
            </a:extLst>
          </p:cNvPr>
          <p:cNvCxnSpPr>
            <a:cxnSpLocks/>
          </p:cNvCxnSpPr>
          <p:nvPr/>
        </p:nvCxnSpPr>
        <p:spPr>
          <a:xfrm flipV="1">
            <a:off x="5494087" y="4676431"/>
            <a:ext cx="795311"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79E24626-B1A9-FE4C-CA8F-F1FB4E553E83}"/>
              </a:ext>
            </a:extLst>
          </p:cNvPr>
          <p:cNvSpPr/>
          <p:nvPr/>
        </p:nvSpPr>
        <p:spPr>
          <a:xfrm>
            <a:off x="7970374" y="3377307"/>
            <a:ext cx="346075" cy="20182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18" name="圖片 17" descr="一張含有 文字, 地圖, 地圖集 的圖片&#10;&#10;自動產生的描述">
            <a:extLst>
              <a:ext uri="{FF2B5EF4-FFF2-40B4-BE49-F238E27FC236}">
                <a16:creationId xmlns:a16="http://schemas.microsoft.com/office/drawing/2014/main" id="{6EF16481-8225-8666-6A95-3082CB340EA3}"/>
              </a:ext>
            </a:extLst>
          </p:cNvPr>
          <p:cNvPicPr>
            <a:picLocks noChangeAspect="1"/>
          </p:cNvPicPr>
          <p:nvPr/>
        </p:nvPicPr>
        <p:blipFill>
          <a:blip r:embed="rId4"/>
          <a:stretch>
            <a:fillRect/>
          </a:stretch>
        </p:blipFill>
        <p:spPr>
          <a:xfrm>
            <a:off x="7513174" y="1695192"/>
            <a:ext cx="4051300" cy="4813300"/>
          </a:xfrm>
          <a:prstGeom prst="rect">
            <a:avLst/>
          </a:prstGeom>
        </p:spPr>
      </p:pic>
      <p:sp>
        <p:nvSpPr>
          <p:cNvPr id="4" name="Google Shape;86;p15">
            <a:extLst>
              <a:ext uri="{FF2B5EF4-FFF2-40B4-BE49-F238E27FC236}">
                <a16:creationId xmlns:a16="http://schemas.microsoft.com/office/drawing/2014/main" id="{B49AF039-679B-D0C0-BEC9-0453B2389B69}"/>
              </a:ext>
            </a:extLst>
          </p:cNvPr>
          <p:cNvSpPr txBox="1">
            <a:spLocks/>
          </p:cNvSpPr>
          <p:nvPr/>
        </p:nvSpPr>
        <p:spPr>
          <a:xfrm>
            <a:off x="4722254" y="2572386"/>
            <a:ext cx="2376818" cy="15294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93700" algn="l" rtl="0">
              <a:lnSpc>
                <a:spcPct val="100000"/>
              </a:lnSpc>
              <a:spcBef>
                <a:spcPts val="520"/>
              </a:spcBef>
              <a:spcAft>
                <a:spcPts val="0"/>
              </a:spcAft>
              <a:buClr>
                <a:srgbClr val="7F7F7F"/>
              </a:buClr>
              <a:buSzPts val="2600"/>
              <a:buFont typeface="Arial"/>
              <a:buChar char="•"/>
              <a:defRPr sz="2600" b="0" i="0" u="none" strike="noStrike" cap="none">
                <a:solidFill>
                  <a:srgbClr val="7F7F7F"/>
                </a:solidFill>
                <a:latin typeface="Arial"/>
                <a:ea typeface="Arial"/>
                <a:cs typeface="Arial"/>
                <a:sym typeface="Arial"/>
              </a:defRPr>
            </a:lvl1pPr>
            <a:lvl2pPr marL="914400" marR="0" lvl="1" indent="-304800" algn="l" rtl="0">
              <a:lnSpc>
                <a:spcPct val="100000"/>
              </a:lnSpc>
              <a:spcBef>
                <a:spcPts val="400"/>
              </a:spcBef>
              <a:spcAft>
                <a:spcPts val="0"/>
              </a:spcAft>
              <a:buClr>
                <a:srgbClr val="7F7F7F"/>
              </a:buClr>
              <a:buSzPts val="1200"/>
              <a:buFont typeface="Noto Sans Symbols"/>
              <a:buChar char="●"/>
              <a:defRPr sz="2000" b="0" i="0" u="none" strike="noStrike" cap="none">
                <a:solidFill>
                  <a:srgbClr val="7F7F7F"/>
                </a:solidFill>
                <a:latin typeface="Arial"/>
                <a:ea typeface="Arial"/>
                <a:cs typeface="Arial"/>
                <a:sym typeface="Arial"/>
              </a:defRPr>
            </a:lvl2pPr>
            <a:lvl3pPr marL="1371600" marR="0" lvl="2" indent="-330200" algn="l" rtl="0">
              <a:lnSpc>
                <a:spcPct val="100000"/>
              </a:lnSpc>
              <a:spcBef>
                <a:spcPts val="320"/>
              </a:spcBef>
              <a:spcAft>
                <a:spcPts val="0"/>
              </a:spcAft>
              <a:buClr>
                <a:srgbClr val="7F7F7F"/>
              </a:buClr>
              <a:buSzPts val="1600"/>
              <a:buFont typeface="Arial"/>
              <a:buChar char="•"/>
              <a:defRPr sz="1600" b="0" i="0" u="none" strike="noStrike" cap="none">
                <a:solidFill>
                  <a:srgbClr val="7F7F7F"/>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01600" indent="0" algn="ctr">
              <a:lnSpc>
                <a:spcPct val="200000"/>
              </a:lnSpc>
              <a:buSzPts val="2000"/>
              <a:buFont typeface="Arial"/>
              <a:buNone/>
            </a:pPr>
            <a:r>
              <a:rPr lang="en-US" sz="2000" b="1" dirty="0">
                <a:solidFill>
                  <a:schemeClr val="tx1"/>
                </a:solidFill>
              </a:rPr>
              <a:t>Resolution = 6</a:t>
            </a:r>
          </a:p>
          <a:p>
            <a:pPr marL="101600" indent="0" algn="ctr">
              <a:lnSpc>
                <a:spcPct val="200000"/>
              </a:lnSpc>
              <a:buSzPts val="2000"/>
              <a:buFont typeface="Arial"/>
              <a:buNone/>
            </a:pPr>
            <a:r>
              <a:rPr lang="en-US" sz="2000" b="1" dirty="0">
                <a:solidFill>
                  <a:schemeClr val="tx1"/>
                </a:solidFill>
              </a:rPr>
              <a:t>Distance = 1</a:t>
            </a:r>
          </a:p>
        </p:txBody>
      </p:sp>
      <p:sp>
        <p:nvSpPr>
          <p:cNvPr id="21" name="矩形 20">
            <a:extLst>
              <a:ext uri="{FF2B5EF4-FFF2-40B4-BE49-F238E27FC236}">
                <a16:creationId xmlns:a16="http://schemas.microsoft.com/office/drawing/2014/main" id="{C1E09D7E-AB6D-FCC7-DA30-DF2C2B7A74FD}"/>
              </a:ext>
            </a:extLst>
          </p:cNvPr>
          <p:cNvSpPr/>
          <p:nvPr/>
        </p:nvSpPr>
        <p:spPr>
          <a:xfrm>
            <a:off x="1859082" y="1853908"/>
            <a:ext cx="1084481" cy="25870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2" name="矩形 21">
            <a:extLst>
              <a:ext uri="{FF2B5EF4-FFF2-40B4-BE49-F238E27FC236}">
                <a16:creationId xmlns:a16="http://schemas.microsoft.com/office/drawing/2014/main" id="{0C719126-E113-C773-222F-5208F9B41959}"/>
              </a:ext>
            </a:extLst>
          </p:cNvPr>
          <p:cNvSpPr/>
          <p:nvPr/>
        </p:nvSpPr>
        <p:spPr>
          <a:xfrm>
            <a:off x="7559052" y="3584436"/>
            <a:ext cx="502765" cy="41894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3" name="矩形 22">
            <a:extLst>
              <a:ext uri="{FF2B5EF4-FFF2-40B4-BE49-F238E27FC236}">
                <a16:creationId xmlns:a16="http://schemas.microsoft.com/office/drawing/2014/main" id="{5D921A5F-C8ED-A19A-C951-6BE4CE472882}"/>
              </a:ext>
            </a:extLst>
          </p:cNvPr>
          <p:cNvSpPr/>
          <p:nvPr/>
        </p:nvSpPr>
        <p:spPr>
          <a:xfrm>
            <a:off x="9152127" y="1695193"/>
            <a:ext cx="491355" cy="37959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4" name="矩形 23">
            <a:extLst>
              <a:ext uri="{FF2B5EF4-FFF2-40B4-BE49-F238E27FC236}">
                <a16:creationId xmlns:a16="http://schemas.microsoft.com/office/drawing/2014/main" id="{CCDEC466-B64C-43FE-1622-5216A0EDD18F}"/>
              </a:ext>
            </a:extLst>
          </p:cNvPr>
          <p:cNvSpPr/>
          <p:nvPr/>
        </p:nvSpPr>
        <p:spPr>
          <a:xfrm>
            <a:off x="1525079" y="4431131"/>
            <a:ext cx="981507" cy="25870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Google Shape;79;p14">
            <a:extLst>
              <a:ext uri="{FF2B5EF4-FFF2-40B4-BE49-F238E27FC236}">
                <a16:creationId xmlns:a16="http://schemas.microsoft.com/office/drawing/2014/main" id="{24E40328-745A-9B0E-D0FF-4B11715C1F47}"/>
              </a:ext>
            </a:extLst>
          </p:cNvPr>
          <p:cNvSpPr txBox="1">
            <a:spLocks noGrp="1"/>
          </p:cNvSpPr>
          <p:nvPr>
            <p:ph type="title"/>
          </p:nvPr>
        </p:nvSpPr>
        <p:spPr>
          <a:xfrm>
            <a:off x="784974" y="96165"/>
            <a:ext cx="11942198" cy="146679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Font typeface="Arial"/>
              <a:buNone/>
            </a:pPr>
            <a:r>
              <a:rPr lang="en" altLang="zh-TW" sz="4400" dirty="0">
                <a:solidFill>
                  <a:srgbClr val="25B1AB"/>
                </a:solidFill>
              </a:rPr>
              <a:t>Verification – solution of excluding</a:t>
            </a:r>
            <a:br>
              <a:rPr lang="en" altLang="zh-TW" sz="4400" dirty="0">
                <a:solidFill>
                  <a:srgbClr val="25B1AB"/>
                </a:solidFill>
              </a:rPr>
            </a:br>
            <a:r>
              <a:rPr lang="en" altLang="zh-TW" sz="4400" dirty="0">
                <a:solidFill>
                  <a:srgbClr val="25B1AB"/>
                </a:solidFill>
              </a:rPr>
              <a:t>offshore islands</a:t>
            </a:r>
            <a:endParaRPr sz="4400" dirty="0">
              <a:solidFill>
                <a:srgbClr val="25B1AB"/>
              </a:solidFill>
            </a:endParaRPr>
          </a:p>
        </p:txBody>
      </p:sp>
    </p:spTree>
    <p:extLst>
      <p:ext uri="{BB962C8B-B14F-4D97-AF65-F5344CB8AC3E}">
        <p14:creationId xmlns:p14="http://schemas.microsoft.com/office/powerpoint/2010/main" val="619820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9" name="Google Shape;79;p14"/>
          <p:cNvSpPr txBox="1">
            <a:spLocks noGrp="1"/>
          </p:cNvSpPr>
          <p:nvPr>
            <p:ph type="title"/>
          </p:nvPr>
        </p:nvSpPr>
        <p:spPr>
          <a:xfrm>
            <a:off x="1079263" y="2964300"/>
            <a:ext cx="10972800" cy="929400"/>
          </a:xfrm>
          <a:prstGeom prst="rect">
            <a:avLst/>
          </a:prstGeom>
          <a:noFill/>
          <a:ln>
            <a:noFill/>
          </a:ln>
        </p:spPr>
        <p:txBody>
          <a:bodyPr spcFirstLastPara="1" wrap="square" lIns="91425" tIns="45700" rIns="91425" bIns="45700" anchor="ctr" anchorCtr="0">
            <a:noAutofit/>
          </a:bodyPr>
          <a:lstStyle/>
          <a:p>
            <a:r>
              <a:rPr lang="en-US" altLang="zh-TW" sz="4400" dirty="0">
                <a:solidFill>
                  <a:srgbClr val="25B1AB"/>
                </a:solidFill>
              </a:rPr>
              <a:t>Process summary for each dataset</a:t>
            </a:r>
            <a:endParaRPr lang="zh-TW" altLang="en-US" sz="4400" dirty="0">
              <a:solidFill>
                <a:srgbClr val="25B1AB"/>
              </a:solidFill>
            </a:endParaRPr>
          </a:p>
        </p:txBody>
      </p:sp>
      <p:sp>
        <p:nvSpPr>
          <p:cNvPr id="3" name="投影片編號版面配置區 2">
            <a:extLst>
              <a:ext uri="{FF2B5EF4-FFF2-40B4-BE49-F238E27FC236}">
                <a16:creationId xmlns:a16="http://schemas.microsoft.com/office/drawing/2014/main" id="{EC95311B-6667-B4E6-E515-222D227FA72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ltLang="zh-TW" smtClean="0"/>
              <a:t>21</a:t>
            </a:fld>
            <a:endParaRPr lang="zh-TW" altLang="en-US" dirty="0"/>
          </a:p>
        </p:txBody>
      </p:sp>
    </p:spTree>
    <p:extLst>
      <p:ext uri="{BB962C8B-B14F-4D97-AF65-F5344CB8AC3E}">
        <p14:creationId xmlns:p14="http://schemas.microsoft.com/office/powerpoint/2010/main" val="17162781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D12C85-F940-6683-C504-9B9C9F0B0285}"/>
              </a:ext>
            </a:extLst>
          </p:cNvPr>
          <p:cNvSpPr>
            <a:spLocks noGrp="1"/>
          </p:cNvSpPr>
          <p:nvPr>
            <p:ph type="title"/>
          </p:nvPr>
        </p:nvSpPr>
        <p:spPr>
          <a:xfrm>
            <a:off x="4516078" y="2887388"/>
            <a:ext cx="3415343" cy="1083222"/>
          </a:xfrm>
        </p:spPr>
        <p:txBody>
          <a:bodyPr/>
          <a:lstStyle/>
          <a:p>
            <a:r>
              <a:rPr lang="en-US" altLang="zh-TW" sz="4800" dirty="0">
                <a:solidFill>
                  <a:srgbClr val="25B1AB"/>
                </a:solidFill>
              </a:rPr>
              <a:t>Popularity</a:t>
            </a:r>
            <a:endParaRPr kumimoji="1" lang="zh-TW" altLang="en-US" sz="4800" dirty="0">
              <a:solidFill>
                <a:srgbClr val="25B1AB"/>
              </a:solidFill>
            </a:endParaRPr>
          </a:p>
        </p:txBody>
      </p:sp>
    </p:spTree>
    <p:extLst>
      <p:ext uri="{BB962C8B-B14F-4D97-AF65-F5344CB8AC3E}">
        <p14:creationId xmlns:p14="http://schemas.microsoft.com/office/powerpoint/2010/main" val="13482635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6" name="圖片 5" descr="一張含有 文字, 螢幕擷取畫面, 字型, 數字 的圖片&#10;&#10;自動產生的描述">
            <a:extLst>
              <a:ext uri="{FF2B5EF4-FFF2-40B4-BE49-F238E27FC236}">
                <a16:creationId xmlns:a16="http://schemas.microsoft.com/office/drawing/2014/main" id="{2E886F8F-5863-0993-1839-188FBE8AF0CB}"/>
              </a:ext>
            </a:extLst>
          </p:cNvPr>
          <p:cNvPicPr>
            <a:picLocks noChangeAspect="1"/>
          </p:cNvPicPr>
          <p:nvPr/>
        </p:nvPicPr>
        <p:blipFill rotWithShape="1">
          <a:blip r:embed="rId3"/>
          <a:srcRect b="7876"/>
          <a:stretch/>
        </p:blipFill>
        <p:spPr>
          <a:xfrm>
            <a:off x="1746851" y="2015086"/>
            <a:ext cx="8439736" cy="4842914"/>
          </a:xfrm>
          <a:prstGeom prst="rect">
            <a:avLst/>
          </a:prstGeom>
        </p:spPr>
      </p:pic>
      <p:sp>
        <p:nvSpPr>
          <p:cNvPr id="79" name="Google Shape;79;p14"/>
          <p:cNvSpPr txBox="1">
            <a:spLocks noGrp="1"/>
          </p:cNvSpPr>
          <p:nvPr>
            <p:ph type="title"/>
          </p:nvPr>
        </p:nvSpPr>
        <p:spPr>
          <a:xfrm>
            <a:off x="784974" y="96166"/>
            <a:ext cx="10972800" cy="929400"/>
          </a:xfrm>
          <a:prstGeom prst="rect">
            <a:avLst/>
          </a:prstGeom>
          <a:noFill/>
          <a:ln>
            <a:noFill/>
          </a:ln>
        </p:spPr>
        <p:txBody>
          <a:bodyPr spcFirstLastPara="1" wrap="square" lIns="91425" tIns="45700" rIns="91425" bIns="45700" anchor="ctr" anchorCtr="0">
            <a:noAutofit/>
          </a:bodyPr>
          <a:lstStyle/>
          <a:p>
            <a:r>
              <a:rPr lang="en-US" altLang="zh-TW" sz="4400" dirty="0">
                <a:solidFill>
                  <a:srgbClr val="25B1AB"/>
                </a:solidFill>
              </a:rPr>
              <a:t>Popularity – raw data</a:t>
            </a:r>
            <a:endParaRPr lang="zh-TW" altLang="en-US" sz="4400" dirty="0">
              <a:solidFill>
                <a:srgbClr val="25B1AB"/>
              </a:solidFill>
            </a:endParaRPr>
          </a:p>
        </p:txBody>
      </p:sp>
      <p:sp>
        <p:nvSpPr>
          <p:cNvPr id="3" name="投影片編號版面配置區 2">
            <a:extLst>
              <a:ext uri="{FF2B5EF4-FFF2-40B4-BE49-F238E27FC236}">
                <a16:creationId xmlns:a16="http://schemas.microsoft.com/office/drawing/2014/main" id="{EC95311B-6667-B4E6-E515-222D227FA72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ltLang="zh-TW" smtClean="0"/>
              <a:t>23</a:t>
            </a:fld>
            <a:endParaRPr lang="zh-TW" altLang="en-US" dirty="0"/>
          </a:p>
        </p:txBody>
      </p:sp>
      <p:sp>
        <p:nvSpPr>
          <p:cNvPr id="8" name="矩形 7">
            <a:extLst>
              <a:ext uri="{FF2B5EF4-FFF2-40B4-BE49-F238E27FC236}">
                <a16:creationId xmlns:a16="http://schemas.microsoft.com/office/drawing/2014/main" id="{7D778E42-CD9E-75DF-4BCE-5B3793C7ED3A}"/>
              </a:ext>
            </a:extLst>
          </p:cNvPr>
          <p:cNvSpPr/>
          <p:nvPr/>
        </p:nvSpPr>
        <p:spPr>
          <a:xfrm>
            <a:off x="6865095" y="2025861"/>
            <a:ext cx="743484" cy="483213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文字方塊 9">
            <a:extLst>
              <a:ext uri="{FF2B5EF4-FFF2-40B4-BE49-F238E27FC236}">
                <a16:creationId xmlns:a16="http://schemas.microsoft.com/office/drawing/2014/main" id="{605EB839-0DAC-8F38-6EC5-2CD4B0C51FE2}"/>
              </a:ext>
            </a:extLst>
          </p:cNvPr>
          <p:cNvSpPr txBox="1"/>
          <p:nvPr/>
        </p:nvSpPr>
        <p:spPr>
          <a:xfrm>
            <a:off x="5646753" y="1413294"/>
            <a:ext cx="5519460" cy="723275"/>
          </a:xfrm>
          <a:prstGeom prst="rect">
            <a:avLst/>
          </a:prstGeom>
          <a:noFill/>
        </p:spPr>
        <p:txBody>
          <a:bodyPr wrap="none" rtlCol="0">
            <a:spAutoFit/>
          </a:bodyPr>
          <a:lstStyle/>
          <a:p>
            <a:pPr>
              <a:lnSpc>
                <a:spcPct val="150000"/>
              </a:lnSpc>
              <a:buClr>
                <a:srgbClr val="7F7F7F"/>
              </a:buClr>
              <a:buSzPts val="2600"/>
            </a:pPr>
            <a:r>
              <a:rPr lang="en-US" altLang="zh-TW" sz="1800" b="1" dirty="0">
                <a:solidFill>
                  <a:srgbClr val="C00000"/>
                </a:solidFill>
              </a:rPr>
              <a:t>The column of COLUMN2 is population in village</a:t>
            </a:r>
          </a:p>
          <a:p>
            <a:endParaRPr kumimoji="1" lang="zh-TW" altLang="en-US" dirty="0"/>
          </a:p>
        </p:txBody>
      </p:sp>
      <p:sp>
        <p:nvSpPr>
          <p:cNvPr id="12" name="矩形 11">
            <a:extLst>
              <a:ext uri="{FF2B5EF4-FFF2-40B4-BE49-F238E27FC236}">
                <a16:creationId xmlns:a16="http://schemas.microsoft.com/office/drawing/2014/main" id="{66FF2356-1365-4F0E-E8F0-7E82FD8311EA}"/>
              </a:ext>
            </a:extLst>
          </p:cNvPr>
          <p:cNvSpPr/>
          <p:nvPr/>
        </p:nvSpPr>
        <p:spPr>
          <a:xfrm>
            <a:off x="4802737" y="2025861"/>
            <a:ext cx="743484" cy="4832139"/>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accent6">
                  <a:lumMod val="75000"/>
                </a:schemeClr>
              </a:solidFill>
            </a:endParaRPr>
          </a:p>
        </p:txBody>
      </p:sp>
      <p:sp>
        <p:nvSpPr>
          <p:cNvPr id="2" name="文字方塊 1">
            <a:extLst>
              <a:ext uri="{FF2B5EF4-FFF2-40B4-BE49-F238E27FC236}">
                <a16:creationId xmlns:a16="http://schemas.microsoft.com/office/drawing/2014/main" id="{4F9AAA2B-43D9-4F08-B9F9-1BBD00974AF9}"/>
              </a:ext>
            </a:extLst>
          </p:cNvPr>
          <p:cNvSpPr txBox="1"/>
          <p:nvPr/>
        </p:nvSpPr>
        <p:spPr>
          <a:xfrm>
            <a:off x="191413" y="1413294"/>
            <a:ext cx="5455340" cy="456472"/>
          </a:xfrm>
          <a:prstGeom prst="rect">
            <a:avLst/>
          </a:prstGeom>
          <a:noFill/>
        </p:spPr>
        <p:txBody>
          <a:bodyPr wrap="none" rtlCol="0">
            <a:spAutoFit/>
          </a:bodyPr>
          <a:lstStyle/>
          <a:p>
            <a:pPr>
              <a:lnSpc>
                <a:spcPct val="150000"/>
              </a:lnSpc>
              <a:buClr>
                <a:srgbClr val="7F7F7F"/>
              </a:buClr>
              <a:buSzPts val="2600"/>
            </a:pPr>
            <a:r>
              <a:rPr kumimoji="1" lang="en-US" altLang="zh-TW" sz="1800" b="1" dirty="0">
                <a:solidFill>
                  <a:srgbClr val="0070C0"/>
                </a:solidFill>
              </a:rPr>
              <a:t>The column of V_ID is for merging data (unique)</a:t>
            </a:r>
            <a:endParaRPr kumimoji="1" lang="zh-TW" altLang="en-US" sz="1800" dirty="0">
              <a:solidFill>
                <a:srgbClr val="0070C0"/>
              </a:solidFill>
            </a:endParaRPr>
          </a:p>
        </p:txBody>
      </p:sp>
    </p:spTree>
    <p:extLst>
      <p:ext uri="{BB962C8B-B14F-4D97-AF65-F5344CB8AC3E}">
        <p14:creationId xmlns:p14="http://schemas.microsoft.com/office/powerpoint/2010/main" val="5708494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9" name="Google Shape;79;p14"/>
          <p:cNvSpPr txBox="1">
            <a:spLocks noGrp="1"/>
          </p:cNvSpPr>
          <p:nvPr>
            <p:ph type="title"/>
          </p:nvPr>
        </p:nvSpPr>
        <p:spPr>
          <a:xfrm>
            <a:off x="784974" y="96166"/>
            <a:ext cx="10972800" cy="929400"/>
          </a:xfrm>
          <a:prstGeom prst="rect">
            <a:avLst/>
          </a:prstGeom>
          <a:noFill/>
          <a:ln>
            <a:noFill/>
          </a:ln>
        </p:spPr>
        <p:txBody>
          <a:bodyPr spcFirstLastPara="1" wrap="square" lIns="91425" tIns="45700" rIns="91425" bIns="45700" anchor="ctr" anchorCtr="0">
            <a:noAutofit/>
          </a:bodyPr>
          <a:lstStyle/>
          <a:p>
            <a:r>
              <a:rPr lang="en-US" altLang="zh-TW" sz="4400" dirty="0">
                <a:solidFill>
                  <a:srgbClr val="25B1AB"/>
                </a:solidFill>
              </a:rPr>
              <a:t>Popularity - preprocessing</a:t>
            </a:r>
            <a:endParaRPr lang="zh-TW" altLang="en-US" sz="4400" dirty="0">
              <a:solidFill>
                <a:srgbClr val="25B1AB"/>
              </a:solidFill>
            </a:endParaRPr>
          </a:p>
        </p:txBody>
      </p:sp>
      <p:sp>
        <p:nvSpPr>
          <p:cNvPr id="3" name="投影片編號版面配置區 2">
            <a:extLst>
              <a:ext uri="{FF2B5EF4-FFF2-40B4-BE49-F238E27FC236}">
                <a16:creationId xmlns:a16="http://schemas.microsoft.com/office/drawing/2014/main" id="{EC95311B-6667-B4E6-E515-222D227FA72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ltLang="zh-TW" smtClean="0"/>
              <a:t>24</a:t>
            </a:fld>
            <a:endParaRPr lang="zh-TW" altLang="en-US" dirty="0"/>
          </a:p>
        </p:txBody>
      </p:sp>
      <p:sp>
        <p:nvSpPr>
          <p:cNvPr id="7" name="Google Shape;78;p14">
            <a:extLst>
              <a:ext uri="{FF2B5EF4-FFF2-40B4-BE49-F238E27FC236}">
                <a16:creationId xmlns:a16="http://schemas.microsoft.com/office/drawing/2014/main" id="{342C0C66-4F48-E529-54B5-088A5A68DDF1}"/>
              </a:ext>
            </a:extLst>
          </p:cNvPr>
          <p:cNvSpPr txBox="1">
            <a:spLocks/>
          </p:cNvSpPr>
          <p:nvPr/>
        </p:nvSpPr>
        <p:spPr>
          <a:xfrm>
            <a:off x="380455" y="1136823"/>
            <a:ext cx="10617981" cy="562501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93700" algn="l" rtl="0">
              <a:lnSpc>
                <a:spcPct val="100000"/>
              </a:lnSpc>
              <a:spcBef>
                <a:spcPts val="520"/>
              </a:spcBef>
              <a:spcAft>
                <a:spcPts val="0"/>
              </a:spcAft>
              <a:buClr>
                <a:srgbClr val="7F7F7F"/>
              </a:buClr>
              <a:buSzPts val="2600"/>
              <a:buFont typeface="Arial"/>
              <a:buChar char="•"/>
              <a:defRPr sz="2600" b="0" i="0" u="none" strike="noStrike" cap="none">
                <a:solidFill>
                  <a:srgbClr val="7F7F7F"/>
                </a:solidFill>
                <a:latin typeface="Arial"/>
                <a:ea typeface="Arial"/>
                <a:cs typeface="Arial"/>
                <a:sym typeface="Arial"/>
              </a:defRPr>
            </a:lvl1pPr>
            <a:lvl2pPr marL="914400" marR="0" lvl="1" indent="-304800" algn="l" rtl="0">
              <a:lnSpc>
                <a:spcPct val="100000"/>
              </a:lnSpc>
              <a:spcBef>
                <a:spcPts val="400"/>
              </a:spcBef>
              <a:spcAft>
                <a:spcPts val="0"/>
              </a:spcAft>
              <a:buClr>
                <a:srgbClr val="7F7F7F"/>
              </a:buClr>
              <a:buSzPts val="1200"/>
              <a:buFont typeface="Noto Sans Symbols"/>
              <a:buChar char="●"/>
              <a:defRPr sz="2000" b="0" i="0" u="none" strike="noStrike" cap="none">
                <a:solidFill>
                  <a:srgbClr val="7F7F7F"/>
                </a:solidFill>
                <a:latin typeface="Arial"/>
                <a:ea typeface="Arial"/>
                <a:cs typeface="Arial"/>
                <a:sym typeface="Arial"/>
              </a:defRPr>
            </a:lvl2pPr>
            <a:lvl3pPr marL="1371600" marR="0" lvl="2" indent="-330200" algn="l" rtl="0">
              <a:lnSpc>
                <a:spcPct val="100000"/>
              </a:lnSpc>
              <a:spcBef>
                <a:spcPts val="320"/>
              </a:spcBef>
              <a:spcAft>
                <a:spcPts val="0"/>
              </a:spcAft>
              <a:buClr>
                <a:srgbClr val="7F7F7F"/>
              </a:buClr>
              <a:buSzPts val="1600"/>
              <a:buFont typeface="Arial"/>
              <a:buChar char="•"/>
              <a:defRPr sz="1600" b="0" i="0" u="none" strike="noStrike" cap="none">
                <a:solidFill>
                  <a:srgbClr val="7F7F7F"/>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indent="-457200">
              <a:lnSpc>
                <a:spcPct val="150000"/>
              </a:lnSpc>
              <a:spcBef>
                <a:spcPts val="0"/>
              </a:spcBef>
              <a:buFont typeface="Arial"/>
              <a:buAutoNum type="arabicPeriod"/>
            </a:pPr>
            <a:r>
              <a:rPr lang="en" altLang="zh-TW" sz="2400" b="1" dirty="0">
                <a:solidFill>
                  <a:srgbClr val="000000"/>
                </a:solidFill>
              </a:rPr>
              <a:t>Retrieve COLUMN2 (population count) from the raw data.</a:t>
            </a:r>
          </a:p>
          <a:p>
            <a:pPr indent="-457200">
              <a:lnSpc>
                <a:spcPct val="150000"/>
              </a:lnSpc>
              <a:spcBef>
                <a:spcPts val="0"/>
              </a:spcBef>
              <a:buFont typeface="Arial"/>
              <a:buAutoNum type="arabicPeriod"/>
            </a:pPr>
            <a:r>
              <a:rPr lang="en" altLang="zh-TW" sz="2400" b="1" dirty="0">
                <a:solidFill>
                  <a:srgbClr val="000000"/>
                </a:solidFill>
              </a:rPr>
              <a:t>Use V_ID to perform the merge.</a:t>
            </a:r>
            <a:endParaRPr lang="en-US" altLang="zh-TW" sz="2400" b="1" dirty="0">
              <a:solidFill>
                <a:srgbClr val="000000"/>
              </a:solidFill>
            </a:endParaRPr>
          </a:p>
          <a:p>
            <a:pPr indent="-457200">
              <a:lnSpc>
                <a:spcPct val="150000"/>
              </a:lnSpc>
              <a:spcBef>
                <a:spcPts val="0"/>
              </a:spcBef>
              <a:buFont typeface="Arial"/>
              <a:buAutoNum type="arabicPeriod"/>
            </a:pPr>
            <a:endParaRPr lang="en-US" altLang="zh-TW" sz="2400" b="1" dirty="0">
              <a:solidFill>
                <a:srgbClr val="000000"/>
              </a:solidFill>
            </a:endParaRPr>
          </a:p>
          <a:p>
            <a:pPr indent="-457200">
              <a:lnSpc>
                <a:spcPct val="150000"/>
              </a:lnSpc>
              <a:spcBef>
                <a:spcPts val="0"/>
              </a:spcBef>
              <a:buFont typeface="Arial"/>
              <a:buAutoNum type="arabicPeriod"/>
            </a:pPr>
            <a:endParaRPr lang="en-US" altLang="zh-TW" sz="2400" b="1" dirty="0">
              <a:solidFill>
                <a:srgbClr val="000000"/>
              </a:solidFill>
            </a:endParaRPr>
          </a:p>
          <a:p>
            <a:pPr indent="-457200">
              <a:lnSpc>
                <a:spcPct val="150000"/>
              </a:lnSpc>
              <a:spcBef>
                <a:spcPts val="0"/>
              </a:spcBef>
              <a:buFont typeface="Arial"/>
              <a:buAutoNum type="arabicPeriod"/>
            </a:pPr>
            <a:endParaRPr lang="en-US" altLang="zh-TW" sz="2400" b="1" dirty="0">
              <a:solidFill>
                <a:srgbClr val="000000"/>
              </a:solidFill>
            </a:endParaRPr>
          </a:p>
          <a:p>
            <a:pPr indent="-457200">
              <a:lnSpc>
                <a:spcPct val="150000"/>
              </a:lnSpc>
              <a:spcBef>
                <a:spcPts val="0"/>
              </a:spcBef>
              <a:buFont typeface="Arial"/>
              <a:buAutoNum type="arabicPeriod"/>
            </a:pPr>
            <a:endParaRPr lang="en-US" altLang="zh-TW" sz="2400" b="1" dirty="0">
              <a:solidFill>
                <a:srgbClr val="000000"/>
              </a:solidFill>
            </a:endParaRPr>
          </a:p>
          <a:p>
            <a:pPr indent="-457200">
              <a:lnSpc>
                <a:spcPct val="150000"/>
              </a:lnSpc>
              <a:spcBef>
                <a:spcPts val="0"/>
              </a:spcBef>
              <a:buFont typeface="Arial"/>
              <a:buAutoNum type="arabicPeriod"/>
            </a:pPr>
            <a:endParaRPr lang="en-US" altLang="zh-TW" sz="2400" b="1" dirty="0">
              <a:solidFill>
                <a:srgbClr val="000000"/>
              </a:solidFill>
            </a:endParaRPr>
          </a:p>
          <a:p>
            <a:pPr indent="-457200">
              <a:lnSpc>
                <a:spcPct val="150000"/>
              </a:lnSpc>
              <a:spcBef>
                <a:spcPts val="0"/>
              </a:spcBef>
              <a:buFont typeface="Arial"/>
              <a:buAutoNum type="arabicPeriod"/>
            </a:pPr>
            <a:endParaRPr lang="zh-TW" altLang="en-US" sz="2400" b="1" dirty="0">
              <a:solidFill>
                <a:schemeClr val="lt1"/>
              </a:solidFill>
            </a:endParaRPr>
          </a:p>
          <a:p>
            <a:pPr marL="0" indent="0">
              <a:lnSpc>
                <a:spcPct val="115000"/>
              </a:lnSpc>
              <a:spcBef>
                <a:spcPts val="0"/>
              </a:spcBef>
              <a:buFont typeface="Arial"/>
              <a:buNone/>
            </a:pPr>
            <a:endParaRPr lang="zh-TW" altLang="en-US" sz="2400" dirty="0">
              <a:solidFill>
                <a:srgbClr val="000000"/>
              </a:solidFill>
            </a:endParaRPr>
          </a:p>
        </p:txBody>
      </p:sp>
      <p:pic>
        <p:nvPicPr>
          <p:cNvPr id="4" name="圖片 3" descr="一張含有 文字, 螢幕擷取畫面, 字型, 數字 的圖片&#10;&#10;自動產生的描述">
            <a:extLst>
              <a:ext uri="{FF2B5EF4-FFF2-40B4-BE49-F238E27FC236}">
                <a16:creationId xmlns:a16="http://schemas.microsoft.com/office/drawing/2014/main" id="{3F0EF2F1-A6E8-D81A-C334-CE21D4104FF0}"/>
              </a:ext>
            </a:extLst>
          </p:cNvPr>
          <p:cNvPicPr>
            <a:picLocks noChangeAspect="1"/>
          </p:cNvPicPr>
          <p:nvPr/>
        </p:nvPicPr>
        <p:blipFill>
          <a:blip r:embed="rId3"/>
          <a:stretch>
            <a:fillRect/>
          </a:stretch>
        </p:blipFill>
        <p:spPr>
          <a:xfrm>
            <a:off x="3419533" y="2347423"/>
            <a:ext cx="5066377" cy="4352174"/>
          </a:xfrm>
          <a:prstGeom prst="rect">
            <a:avLst/>
          </a:prstGeom>
        </p:spPr>
      </p:pic>
    </p:spTree>
    <p:extLst>
      <p:ext uri="{BB962C8B-B14F-4D97-AF65-F5344CB8AC3E}">
        <p14:creationId xmlns:p14="http://schemas.microsoft.com/office/powerpoint/2010/main" val="10802937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4">
          <a:extLst>
            <a:ext uri="{FF2B5EF4-FFF2-40B4-BE49-F238E27FC236}">
              <a16:creationId xmlns:a16="http://schemas.microsoft.com/office/drawing/2014/main" id="{B24E4306-8F48-427A-99A8-01F1C7646287}"/>
            </a:ext>
          </a:extLst>
        </p:cNvPr>
        <p:cNvGrpSpPr/>
        <p:nvPr/>
      </p:nvGrpSpPr>
      <p:grpSpPr>
        <a:xfrm>
          <a:off x="0" y="0"/>
          <a:ext cx="0" cy="0"/>
          <a:chOff x="0" y="0"/>
          <a:chExt cx="0" cy="0"/>
        </a:xfrm>
      </p:grpSpPr>
      <p:sp>
        <p:nvSpPr>
          <p:cNvPr id="85" name="Google Shape;85;p15">
            <a:extLst>
              <a:ext uri="{FF2B5EF4-FFF2-40B4-BE49-F238E27FC236}">
                <a16:creationId xmlns:a16="http://schemas.microsoft.com/office/drawing/2014/main" id="{B017C20D-5B14-5B60-6801-081D1D3DE5B9}"/>
              </a:ext>
            </a:extLst>
          </p:cNvPr>
          <p:cNvSpPr txBox="1">
            <a:spLocks noGrp="1"/>
          </p:cNvSpPr>
          <p:nvPr>
            <p:ph type="title"/>
          </p:nvPr>
        </p:nvSpPr>
        <p:spPr>
          <a:xfrm>
            <a:off x="690880" y="-159705"/>
            <a:ext cx="10972800" cy="139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25B1AB"/>
                </a:solidFill>
              </a:rPr>
              <a:t>Algorithm</a:t>
            </a:r>
            <a:endParaRPr dirty="0">
              <a:solidFill>
                <a:srgbClr val="25B1AB"/>
              </a:solidFill>
            </a:endParaRPr>
          </a:p>
        </p:txBody>
      </p:sp>
      <p:sp>
        <p:nvSpPr>
          <p:cNvPr id="3" name="投影片編號版面配置區 2">
            <a:extLst>
              <a:ext uri="{FF2B5EF4-FFF2-40B4-BE49-F238E27FC236}">
                <a16:creationId xmlns:a16="http://schemas.microsoft.com/office/drawing/2014/main" id="{D9278134-B146-CE0B-F5A1-2E35AB8585ED}"/>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ltLang="zh-TW" smtClean="0"/>
              <a:t>25</a:t>
            </a:fld>
            <a:endParaRPr lang="zh-TW" altLang="en-US" dirty="0"/>
          </a:p>
        </p:txBody>
      </p:sp>
      <p:sp>
        <p:nvSpPr>
          <p:cNvPr id="4" name="剪去對角線角落矩形 3">
            <a:extLst>
              <a:ext uri="{FF2B5EF4-FFF2-40B4-BE49-F238E27FC236}">
                <a16:creationId xmlns:a16="http://schemas.microsoft.com/office/drawing/2014/main" id="{E3D7F521-4088-2F81-74D6-8CE76E392AB2}"/>
              </a:ext>
            </a:extLst>
          </p:cNvPr>
          <p:cNvSpPr/>
          <p:nvPr/>
        </p:nvSpPr>
        <p:spPr>
          <a:xfrm>
            <a:off x="1918281" y="3589533"/>
            <a:ext cx="2267826" cy="2341484"/>
          </a:xfrm>
          <a:prstGeom prst="snip2DiagRect">
            <a:avLst/>
          </a:prstGeom>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 name="圓角化同側角落矩形 4">
            <a:extLst>
              <a:ext uri="{FF2B5EF4-FFF2-40B4-BE49-F238E27FC236}">
                <a16:creationId xmlns:a16="http://schemas.microsoft.com/office/drawing/2014/main" id="{961B7EA4-0203-CA3A-2682-5D4D41ED0D23}"/>
              </a:ext>
            </a:extLst>
          </p:cNvPr>
          <p:cNvSpPr/>
          <p:nvPr/>
        </p:nvSpPr>
        <p:spPr>
          <a:xfrm>
            <a:off x="978715" y="2013358"/>
            <a:ext cx="2569828" cy="1567320"/>
          </a:xfrm>
          <a:prstGeom prst="round2SameRect">
            <a:avLst/>
          </a:prstGeom>
          <a:ln w="571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 name="圓角化單一角落矩形 6">
            <a:extLst>
              <a:ext uri="{FF2B5EF4-FFF2-40B4-BE49-F238E27FC236}">
                <a16:creationId xmlns:a16="http://schemas.microsoft.com/office/drawing/2014/main" id="{F82C0BE7-26CA-4FA1-7204-995FEF02AC5C}"/>
              </a:ext>
            </a:extLst>
          </p:cNvPr>
          <p:cNvSpPr/>
          <p:nvPr/>
        </p:nvSpPr>
        <p:spPr>
          <a:xfrm rot="10800000">
            <a:off x="978714" y="3580677"/>
            <a:ext cx="939567" cy="1939278"/>
          </a:xfrm>
          <a:prstGeom prst="round1Rect">
            <a:avLst/>
          </a:prstGeom>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23" name="圖片 22" descr="一張含有 黑色, 黑暗 的圖片&#10;&#10;自動產生的描述">
            <a:extLst>
              <a:ext uri="{FF2B5EF4-FFF2-40B4-BE49-F238E27FC236}">
                <a16:creationId xmlns:a16="http://schemas.microsoft.com/office/drawing/2014/main" id="{273FE7FF-3B65-02DA-2EDA-0B22FC60B990}"/>
              </a:ext>
            </a:extLst>
          </p:cNvPr>
          <p:cNvPicPr>
            <a:picLocks noChangeAspect="1"/>
          </p:cNvPicPr>
          <p:nvPr/>
        </p:nvPicPr>
        <p:blipFill rotWithShape="1">
          <a:blip r:embed="rId3"/>
          <a:srcRect t="88673" r="87371"/>
          <a:stretch/>
        </p:blipFill>
        <p:spPr>
          <a:xfrm>
            <a:off x="978713" y="2582017"/>
            <a:ext cx="3207393" cy="2876741"/>
          </a:xfrm>
          <a:prstGeom prst="rect">
            <a:avLst/>
          </a:prstGeom>
        </p:spPr>
      </p:pic>
      <p:cxnSp>
        <p:nvCxnSpPr>
          <p:cNvPr id="36" name="直線接點 35">
            <a:extLst>
              <a:ext uri="{FF2B5EF4-FFF2-40B4-BE49-F238E27FC236}">
                <a16:creationId xmlns:a16="http://schemas.microsoft.com/office/drawing/2014/main" id="{10C79054-4A68-F641-DD42-55C34CB099B2}"/>
              </a:ext>
            </a:extLst>
          </p:cNvPr>
          <p:cNvCxnSpPr>
            <a:cxnSpLocks/>
            <a:endCxn id="39" idx="1"/>
          </p:cNvCxnSpPr>
          <p:nvPr/>
        </p:nvCxnSpPr>
        <p:spPr>
          <a:xfrm flipV="1">
            <a:off x="3811771" y="4303769"/>
            <a:ext cx="922881" cy="112323"/>
          </a:xfrm>
          <a:prstGeom prst="lin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E19EDC40-FB9D-C24E-FF16-871A9E2DB85B}"/>
              </a:ext>
            </a:extLst>
          </p:cNvPr>
          <p:cNvSpPr txBox="1"/>
          <p:nvPr/>
        </p:nvSpPr>
        <p:spPr>
          <a:xfrm>
            <a:off x="4734652" y="3934437"/>
            <a:ext cx="1679913" cy="738664"/>
          </a:xfrm>
          <a:prstGeom prst="rect">
            <a:avLst/>
          </a:prstGeom>
          <a:solidFill>
            <a:schemeClr val="lt1"/>
          </a:solidFill>
        </p:spPr>
        <p:txBody>
          <a:bodyPr wrap="square" rtlCol="0">
            <a:spAutoFit/>
          </a:bodyPr>
          <a:lstStyle/>
          <a:p>
            <a:r>
              <a:rPr kumimoji="1" lang="en-US" altLang="zh-TW" dirty="0"/>
              <a:t>50/200 = ¼</a:t>
            </a:r>
          </a:p>
          <a:p>
            <a:r>
              <a:rPr kumimoji="1" lang="en-US" altLang="zh-TW" dirty="0"/>
              <a:t>30 * ¼  = 7.5 people</a:t>
            </a:r>
          </a:p>
        </p:txBody>
      </p:sp>
      <p:sp>
        <p:nvSpPr>
          <p:cNvPr id="40" name="文字方塊 39">
            <a:extLst>
              <a:ext uri="{FF2B5EF4-FFF2-40B4-BE49-F238E27FC236}">
                <a16:creationId xmlns:a16="http://schemas.microsoft.com/office/drawing/2014/main" id="{94551D21-3C7B-B35E-B308-1F02DC5B99D1}"/>
              </a:ext>
            </a:extLst>
          </p:cNvPr>
          <p:cNvSpPr txBox="1"/>
          <p:nvPr/>
        </p:nvSpPr>
        <p:spPr>
          <a:xfrm>
            <a:off x="5861534" y="1666405"/>
            <a:ext cx="7486309" cy="338554"/>
          </a:xfrm>
          <a:prstGeom prst="rect">
            <a:avLst/>
          </a:prstGeom>
          <a:solidFill>
            <a:schemeClr val="lt1"/>
          </a:solidFill>
        </p:spPr>
        <p:txBody>
          <a:bodyPr wrap="square" rtlCol="0">
            <a:spAutoFit/>
          </a:bodyPr>
          <a:lstStyle/>
          <a:p>
            <a:r>
              <a:rPr lang="en" altLang="zh-TW" sz="1600" b="0" i="0" dirty="0">
                <a:solidFill>
                  <a:srgbClr val="C00000"/>
                </a:solidFill>
                <a:effectLst/>
                <a:latin typeface="Söhne"/>
              </a:rPr>
              <a:t>Assume the population is evenly distributed.</a:t>
            </a:r>
            <a:endParaRPr kumimoji="1" lang="en-US" altLang="zh-TW" sz="1600" dirty="0">
              <a:solidFill>
                <a:srgbClr val="C00000"/>
              </a:solidFill>
            </a:endParaRPr>
          </a:p>
        </p:txBody>
      </p:sp>
      <p:sp>
        <p:nvSpPr>
          <p:cNvPr id="2" name="文字方塊 1">
            <a:extLst>
              <a:ext uri="{FF2B5EF4-FFF2-40B4-BE49-F238E27FC236}">
                <a16:creationId xmlns:a16="http://schemas.microsoft.com/office/drawing/2014/main" id="{FF79034F-B044-A10F-4EDA-C721FC629520}"/>
              </a:ext>
            </a:extLst>
          </p:cNvPr>
          <p:cNvSpPr txBox="1"/>
          <p:nvPr/>
        </p:nvSpPr>
        <p:spPr>
          <a:xfrm>
            <a:off x="4849794" y="160415"/>
            <a:ext cx="6061312" cy="1477328"/>
          </a:xfrm>
          <a:prstGeom prst="rect">
            <a:avLst/>
          </a:prstGeom>
          <a:solidFill>
            <a:schemeClr val="lt1"/>
          </a:solidFill>
        </p:spPr>
        <p:txBody>
          <a:bodyPr wrap="square" rtlCol="0">
            <a:spAutoFit/>
          </a:bodyPr>
          <a:lstStyle/>
          <a:p>
            <a:r>
              <a:rPr lang="en" altLang="zh-TW" sz="1800" b="0" i="0" dirty="0">
                <a:solidFill>
                  <a:srgbClr val="0D0D0D"/>
                </a:solidFill>
                <a:effectLst/>
                <a:latin typeface="Söhne"/>
              </a:rPr>
              <a:t>Step1: Calculate the intersection area between hexagons and population regions to obtain the area ratio.</a:t>
            </a:r>
          </a:p>
          <a:p>
            <a:endParaRPr lang="en" altLang="zh-TW" sz="1800" b="0" i="0" dirty="0">
              <a:solidFill>
                <a:srgbClr val="0D0D0D"/>
              </a:solidFill>
              <a:effectLst/>
              <a:latin typeface="Söhne"/>
            </a:endParaRPr>
          </a:p>
          <a:p>
            <a:r>
              <a:rPr lang="en" altLang="zh-TW" sz="1800" b="0" i="0" dirty="0">
                <a:solidFill>
                  <a:srgbClr val="0D0D0D"/>
                </a:solidFill>
                <a:effectLst/>
                <a:latin typeface="Söhne"/>
              </a:rPr>
              <a:t>Step2: Multiply the area ratio by the population count of the population regions to estimate the population for each area.</a:t>
            </a:r>
            <a:endParaRPr kumimoji="1" lang="en-US" altLang="zh-TW" sz="1800" dirty="0"/>
          </a:p>
        </p:txBody>
      </p:sp>
      <p:cxnSp>
        <p:nvCxnSpPr>
          <p:cNvPr id="6" name="直線接點 5">
            <a:extLst>
              <a:ext uri="{FF2B5EF4-FFF2-40B4-BE49-F238E27FC236}">
                <a16:creationId xmlns:a16="http://schemas.microsoft.com/office/drawing/2014/main" id="{B21F61CF-90AC-1712-886A-5E7FF6B6B27C}"/>
              </a:ext>
            </a:extLst>
          </p:cNvPr>
          <p:cNvCxnSpPr>
            <a:cxnSpLocks/>
          </p:cNvCxnSpPr>
          <p:nvPr/>
        </p:nvCxnSpPr>
        <p:spPr>
          <a:xfrm flipV="1">
            <a:off x="3052194" y="2663639"/>
            <a:ext cx="2070601" cy="6762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手繪多邊形 12">
            <a:extLst>
              <a:ext uri="{FF2B5EF4-FFF2-40B4-BE49-F238E27FC236}">
                <a16:creationId xmlns:a16="http://schemas.microsoft.com/office/drawing/2014/main" id="{43AEB434-6161-F280-0C5A-006CFF22059A}"/>
              </a:ext>
            </a:extLst>
          </p:cNvPr>
          <p:cNvSpPr/>
          <p:nvPr/>
        </p:nvSpPr>
        <p:spPr>
          <a:xfrm>
            <a:off x="2259724" y="2743200"/>
            <a:ext cx="1177159" cy="840828"/>
          </a:xfrm>
          <a:custGeom>
            <a:avLst/>
            <a:gdLst>
              <a:gd name="connsiteX0" fmla="*/ 588579 w 1177159"/>
              <a:gd name="connsiteY0" fmla="*/ 0 h 840828"/>
              <a:gd name="connsiteX1" fmla="*/ 10510 w 1177159"/>
              <a:gd name="connsiteY1" fmla="*/ 336331 h 840828"/>
              <a:gd name="connsiteX2" fmla="*/ 0 w 1177159"/>
              <a:gd name="connsiteY2" fmla="*/ 840828 h 840828"/>
              <a:gd name="connsiteX3" fmla="*/ 1177159 w 1177159"/>
              <a:gd name="connsiteY3" fmla="*/ 840828 h 840828"/>
              <a:gd name="connsiteX4" fmla="*/ 1145628 w 1177159"/>
              <a:gd name="connsiteY4" fmla="*/ 336331 h 840828"/>
              <a:gd name="connsiteX5" fmla="*/ 588579 w 1177159"/>
              <a:gd name="connsiteY5" fmla="*/ 0 h 840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7159" h="840828">
                <a:moveTo>
                  <a:pt x="588579" y="0"/>
                </a:moveTo>
                <a:lnTo>
                  <a:pt x="10510" y="336331"/>
                </a:lnTo>
                <a:lnTo>
                  <a:pt x="0" y="840828"/>
                </a:lnTo>
                <a:lnTo>
                  <a:pt x="1177159" y="840828"/>
                </a:lnTo>
                <a:lnTo>
                  <a:pt x="1145628" y="336331"/>
                </a:lnTo>
                <a:lnTo>
                  <a:pt x="588579" y="0"/>
                </a:lnTo>
                <a:close/>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5" name="六邊形 14">
            <a:extLst>
              <a:ext uri="{FF2B5EF4-FFF2-40B4-BE49-F238E27FC236}">
                <a16:creationId xmlns:a16="http://schemas.microsoft.com/office/drawing/2014/main" id="{A161ABE5-0A71-F2BA-73CA-3A5478A28997}"/>
              </a:ext>
            </a:extLst>
          </p:cNvPr>
          <p:cNvSpPr/>
          <p:nvPr/>
        </p:nvSpPr>
        <p:spPr>
          <a:xfrm rot="16200000">
            <a:off x="1457965" y="1540654"/>
            <a:ext cx="1501630" cy="1339764"/>
          </a:xfrm>
          <a:prstGeom prst="hexagon">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6" name="六邊形 15">
            <a:extLst>
              <a:ext uri="{FF2B5EF4-FFF2-40B4-BE49-F238E27FC236}">
                <a16:creationId xmlns:a16="http://schemas.microsoft.com/office/drawing/2014/main" id="{2DFD9A74-D9A3-E430-D8CB-2472E5EF3E67}"/>
              </a:ext>
            </a:extLst>
          </p:cNvPr>
          <p:cNvSpPr/>
          <p:nvPr/>
        </p:nvSpPr>
        <p:spPr>
          <a:xfrm rot="16200000">
            <a:off x="103328" y="1567973"/>
            <a:ext cx="1501630" cy="1339764"/>
          </a:xfrm>
          <a:prstGeom prst="hexagon">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7" name="六邊形 16">
            <a:extLst>
              <a:ext uri="{FF2B5EF4-FFF2-40B4-BE49-F238E27FC236}">
                <a16:creationId xmlns:a16="http://schemas.microsoft.com/office/drawing/2014/main" id="{99C93D0F-0A3E-33B3-AF9F-D02724AF4EE5}"/>
              </a:ext>
            </a:extLst>
          </p:cNvPr>
          <p:cNvSpPr/>
          <p:nvPr/>
        </p:nvSpPr>
        <p:spPr>
          <a:xfrm rot="16200000">
            <a:off x="2792897" y="1513452"/>
            <a:ext cx="1501630" cy="1339764"/>
          </a:xfrm>
          <a:prstGeom prst="hexagon">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8" name="文字方塊 17">
            <a:extLst>
              <a:ext uri="{FF2B5EF4-FFF2-40B4-BE49-F238E27FC236}">
                <a16:creationId xmlns:a16="http://schemas.microsoft.com/office/drawing/2014/main" id="{87CE676A-B47A-FAB8-1723-090D312D6A17}"/>
              </a:ext>
            </a:extLst>
          </p:cNvPr>
          <p:cNvSpPr txBox="1"/>
          <p:nvPr/>
        </p:nvSpPr>
        <p:spPr>
          <a:xfrm>
            <a:off x="4673938" y="2400931"/>
            <a:ext cx="1740627" cy="738664"/>
          </a:xfrm>
          <a:prstGeom prst="rect">
            <a:avLst/>
          </a:prstGeom>
          <a:solidFill>
            <a:schemeClr val="lt1"/>
          </a:solidFill>
        </p:spPr>
        <p:txBody>
          <a:bodyPr wrap="square" rtlCol="0">
            <a:spAutoFit/>
          </a:bodyPr>
          <a:lstStyle/>
          <a:p>
            <a:r>
              <a:rPr kumimoji="1" lang="en-US" altLang="zh-TW" dirty="0"/>
              <a:t>40/120 = 1/3</a:t>
            </a:r>
          </a:p>
          <a:p>
            <a:r>
              <a:rPr kumimoji="1" lang="en-US" altLang="zh-TW" dirty="0"/>
              <a:t>1000 * 1/3  = 333 people</a:t>
            </a:r>
          </a:p>
        </p:txBody>
      </p:sp>
      <p:sp>
        <p:nvSpPr>
          <p:cNvPr id="19" name="手繪多邊形 18">
            <a:extLst>
              <a:ext uri="{FF2B5EF4-FFF2-40B4-BE49-F238E27FC236}">
                <a16:creationId xmlns:a16="http://schemas.microsoft.com/office/drawing/2014/main" id="{60D2508E-0EA8-3950-3545-B093B4B6F480}"/>
              </a:ext>
            </a:extLst>
          </p:cNvPr>
          <p:cNvSpPr/>
          <p:nvPr/>
        </p:nvSpPr>
        <p:spPr>
          <a:xfrm>
            <a:off x="2259724" y="3563007"/>
            <a:ext cx="1166648" cy="472965"/>
          </a:xfrm>
          <a:custGeom>
            <a:avLst/>
            <a:gdLst>
              <a:gd name="connsiteX0" fmla="*/ 21021 w 1166648"/>
              <a:gd name="connsiteY0" fmla="*/ 0 h 472965"/>
              <a:gd name="connsiteX1" fmla="*/ 0 w 1166648"/>
              <a:gd name="connsiteY1" fmla="*/ 126124 h 472965"/>
              <a:gd name="connsiteX2" fmla="*/ 578069 w 1166648"/>
              <a:gd name="connsiteY2" fmla="*/ 472965 h 472965"/>
              <a:gd name="connsiteX3" fmla="*/ 1166648 w 1166648"/>
              <a:gd name="connsiteY3" fmla="*/ 157655 h 472965"/>
              <a:gd name="connsiteX4" fmla="*/ 1166648 w 1166648"/>
              <a:gd name="connsiteY4" fmla="*/ 21021 h 472965"/>
              <a:gd name="connsiteX5" fmla="*/ 21021 w 1166648"/>
              <a:gd name="connsiteY5" fmla="*/ 0 h 47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6648" h="472965">
                <a:moveTo>
                  <a:pt x="21021" y="0"/>
                </a:moveTo>
                <a:lnTo>
                  <a:pt x="0" y="126124"/>
                </a:lnTo>
                <a:lnTo>
                  <a:pt x="578069" y="472965"/>
                </a:lnTo>
                <a:lnTo>
                  <a:pt x="1166648" y="157655"/>
                </a:lnTo>
                <a:lnTo>
                  <a:pt x="1166648" y="21021"/>
                </a:lnTo>
                <a:lnTo>
                  <a:pt x="21021" y="0"/>
                </a:lnTo>
                <a:close/>
              </a:path>
            </a:pathLst>
          </a:custGeom>
          <a:no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0" name="直線接點 19">
            <a:extLst>
              <a:ext uri="{FF2B5EF4-FFF2-40B4-BE49-F238E27FC236}">
                <a16:creationId xmlns:a16="http://schemas.microsoft.com/office/drawing/2014/main" id="{57F058A0-7204-FB9F-3084-F99225381763}"/>
              </a:ext>
            </a:extLst>
          </p:cNvPr>
          <p:cNvCxnSpPr>
            <a:cxnSpLocks/>
          </p:cNvCxnSpPr>
          <p:nvPr/>
        </p:nvCxnSpPr>
        <p:spPr>
          <a:xfrm flipV="1">
            <a:off x="3069826" y="3379181"/>
            <a:ext cx="1722608" cy="349433"/>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C3A2D7E6-3D14-BE1A-4581-CE4AD94874A5}"/>
              </a:ext>
            </a:extLst>
          </p:cNvPr>
          <p:cNvSpPr txBox="1"/>
          <p:nvPr/>
        </p:nvSpPr>
        <p:spPr>
          <a:xfrm>
            <a:off x="4680973" y="3204725"/>
            <a:ext cx="1740628" cy="738664"/>
          </a:xfrm>
          <a:prstGeom prst="rect">
            <a:avLst/>
          </a:prstGeom>
          <a:solidFill>
            <a:schemeClr val="lt1"/>
          </a:solidFill>
        </p:spPr>
        <p:txBody>
          <a:bodyPr wrap="square" rtlCol="0">
            <a:spAutoFit/>
          </a:bodyPr>
          <a:lstStyle/>
          <a:p>
            <a:r>
              <a:rPr kumimoji="1" lang="en-US" altLang="zh-TW" dirty="0"/>
              <a:t>10/200 = 1/20</a:t>
            </a:r>
          </a:p>
          <a:p>
            <a:r>
              <a:rPr kumimoji="1" lang="en-US" altLang="zh-TW" dirty="0"/>
              <a:t>30 * 1/20  = 1.5 people</a:t>
            </a:r>
          </a:p>
        </p:txBody>
      </p:sp>
      <p:sp>
        <p:nvSpPr>
          <p:cNvPr id="24" name="文字方塊 23">
            <a:extLst>
              <a:ext uri="{FF2B5EF4-FFF2-40B4-BE49-F238E27FC236}">
                <a16:creationId xmlns:a16="http://schemas.microsoft.com/office/drawing/2014/main" id="{A587F947-2B6F-BE72-C16A-FF75560053E0}"/>
              </a:ext>
            </a:extLst>
          </p:cNvPr>
          <p:cNvSpPr txBox="1"/>
          <p:nvPr/>
        </p:nvSpPr>
        <p:spPr>
          <a:xfrm>
            <a:off x="2220071" y="3038419"/>
            <a:ext cx="1094761" cy="461665"/>
          </a:xfrm>
          <a:prstGeom prst="rect">
            <a:avLst/>
          </a:prstGeom>
          <a:noFill/>
        </p:spPr>
        <p:txBody>
          <a:bodyPr wrap="square" rtlCol="0">
            <a:spAutoFit/>
          </a:bodyPr>
          <a:lstStyle/>
          <a:p>
            <a:pPr algn="ctr"/>
            <a:r>
              <a:rPr kumimoji="1" lang="en-US" altLang="zh-TW" sz="1200" b="1" dirty="0">
                <a:solidFill>
                  <a:schemeClr val="bg1"/>
                </a:solidFill>
              </a:rPr>
              <a:t>area</a:t>
            </a:r>
          </a:p>
          <a:p>
            <a:pPr algn="ctr"/>
            <a:r>
              <a:rPr kumimoji="1" lang="en-US" altLang="zh-TW" sz="1200" b="1" dirty="0">
                <a:solidFill>
                  <a:schemeClr val="bg1"/>
                </a:solidFill>
              </a:rPr>
              <a:t>40cm^2</a:t>
            </a:r>
            <a:endParaRPr kumimoji="1" lang="zh-TW" altLang="en-US" sz="1200" b="1" dirty="0">
              <a:solidFill>
                <a:schemeClr val="bg1"/>
              </a:solidFill>
            </a:endParaRPr>
          </a:p>
        </p:txBody>
      </p:sp>
      <p:sp>
        <p:nvSpPr>
          <p:cNvPr id="25" name="文字方塊 24">
            <a:extLst>
              <a:ext uri="{FF2B5EF4-FFF2-40B4-BE49-F238E27FC236}">
                <a16:creationId xmlns:a16="http://schemas.microsoft.com/office/drawing/2014/main" id="{4B66AB00-56A3-074E-946F-265945180359}"/>
              </a:ext>
            </a:extLst>
          </p:cNvPr>
          <p:cNvSpPr txBox="1"/>
          <p:nvPr/>
        </p:nvSpPr>
        <p:spPr>
          <a:xfrm>
            <a:off x="2310973" y="3549060"/>
            <a:ext cx="1094761" cy="430887"/>
          </a:xfrm>
          <a:prstGeom prst="rect">
            <a:avLst/>
          </a:prstGeom>
          <a:noFill/>
        </p:spPr>
        <p:txBody>
          <a:bodyPr wrap="square" rtlCol="0">
            <a:spAutoFit/>
          </a:bodyPr>
          <a:lstStyle/>
          <a:p>
            <a:pPr algn="ctr"/>
            <a:r>
              <a:rPr kumimoji="1" lang="en-US" altLang="zh-TW" sz="1100" b="1" dirty="0">
                <a:solidFill>
                  <a:schemeClr val="bg1"/>
                </a:solidFill>
              </a:rPr>
              <a:t>area</a:t>
            </a:r>
          </a:p>
          <a:p>
            <a:pPr algn="ctr"/>
            <a:r>
              <a:rPr kumimoji="1" lang="en-US" altLang="zh-TW" sz="1100" b="1" dirty="0">
                <a:solidFill>
                  <a:schemeClr val="bg1"/>
                </a:solidFill>
              </a:rPr>
              <a:t>10cm^2</a:t>
            </a:r>
            <a:endParaRPr kumimoji="1" lang="zh-TW" altLang="en-US" sz="1100" b="1" dirty="0">
              <a:solidFill>
                <a:schemeClr val="bg1"/>
              </a:solidFill>
            </a:endParaRPr>
          </a:p>
        </p:txBody>
      </p:sp>
      <p:cxnSp>
        <p:nvCxnSpPr>
          <p:cNvPr id="55" name="Straight Arrow Connector 13">
            <a:extLst>
              <a:ext uri="{FF2B5EF4-FFF2-40B4-BE49-F238E27FC236}">
                <a16:creationId xmlns:a16="http://schemas.microsoft.com/office/drawing/2014/main" id="{78A844D0-93DA-6F75-B8D7-9DE4A609B23F}"/>
              </a:ext>
            </a:extLst>
          </p:cNvPr>
          <p:cNvCxnSpPr>
            <a:cxnSpLocks/>
          </p:cNvCxnSpPr>
          <p:nvPr/>
        </p:nvCxnSpPr>
        <p:spPr>
          <a:xfrm flipV="1">
            <a:off x="6421601" y="3147495"/>
            <a:ext cx="757405" cy="328887"/>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13">
            <a:extLst>
              <a:ext uri="{FF2B5EF4-FFF2-40B4-BE49-F238E27FC236}">
                <a16:creationId xmlns:a16="http://schemas.microsoft.com/office/drawing/2014/main" id="{8661EA39-7AF1-E401-8C82-3691B8CFFDFC}"/>
              </a:ext>
            </a:extLst>
          </p:cNvPr>
          <p:cNvCxnSpPr>
            <a:cxnSpLocks/>
            <a:stCxn id="18" idx="3"/>
          </p:cNvCxnSpPr>
          <p:nvPr/>
        </p:nvCxnSpPr>
        <p:spPr>
          <a:xfrm>
            <a:off x="6414565" y="2770263"/>
            <a:ext cx="764441" cy="369203"/>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文字方塊 61">
            <a:extLst>
              <a:ext uri="{FF2B5EF4-FFF2-40B4-BE49-F238E27FC236}">
                <a16:creationId xmlns:a16="http://schemas.microsoft.com/office/drawing/2014/main" id="{60FD406A-BC5F-DA7E-23B9-11832D34ED38}"/>
              </a:ext>
            </a:extLst>
          </p:cNvPr>
          <p:cNvSpPr txBox="1"/>
          <p:nvPr/>
        </p:nvSpPr>
        <p:spPr>
          <a:xfrm>
            <a:off x="7336863" y="3010503"/>
            <a:ext cx="2267826" cy="523220"/>
          </a:xfrm>
          <a:prstGeom prst="rect">
            <a:avLst/>
          </a:prstGeom>
          <a:solidFill>
            <a:schemeClr val="lt1"/>
          </a:solidFill>
        </p:spPr>
        <p:txBody>
          <a:bodyPr wrap="square" rtlCol="0">
            <a:spAutoFit/>
          </a:bodyPr>
          <a:lstStyle/>
          <a:p>
            <a:r>
              <a:rPr kumimoji="1" lang="en-US" altLang="zh-TW" dirty="0"/>
              <a:t>383 people(</a:t>
            </a:r>
            <a:r>
              <a:rPr lang="en" altLang="zh-TW" b="0" i="0" dirty="0">
                <a:solidFill>
                  <a:srgbClr val="0D0D0D"/>
                </a:solidFill>
                <a:effectLst/>
                <a:latin typeface="Söhne"/>
              </a:rPr>
              <a:t>This hexagon's population count</a:t>
            </a:r>
            <a:r>
              <a:rPr kumimoji="1" lang="en-US" altLang="zh-TW" b="0" i="0" dirty="0">
                <a:solidFill>
                  <a:srgbClr val="0D0D0D"/>
                </a:solidFill>
                <a:effectLst/>
                <a:latin typeface="Söhne"/>
              </a:rPr>
              <a:t>)</a:t>
            </a:r>
            <a:endParaRPr kumimoji="1" lang="en-US" altLang="zh-TW" dirty="0"/>
          </a:p>
        </p:txBody>
      </p:sp>
      <p:sp>
        <p:nvSpPr>
          <p:cNvPr id="63" name="六邊形 62">
            <a:extLst>
              <a:ext uri="{FF2B5EF4-FFF2-40B4-BE49-F238E27FC236}">
                <a16:creationId xmlns:a16="http://schemas.microsoft.com/office/drawing/2014/main" id="{FEE6A461-DB1B-C4C7-3002-77B92FE3BF7E}"/>
              </a:ext>
            </a:extLst>
          </p:cNvPr>
          <p:cNvSpPr/>
          <p:nvPr/>
        </p:nvSpPr>
        <p:spPr>
          <a:xfrm rot="16200000">
            <a:off x="920754" y="5052090"/>
            <a:ext cx="1383741" cy="1154628"/>
          </a:xfrm>
          <a:prstGeom prst="hexagon">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4" name="六邊形 63">
            <a:extLst>
              <a:ext uri="{FF2B5EF4-FFF2-40B4-BE49-F238E27FC236}">
                <a16:creationId xmlns:a16="http://schemas.microsoft.com/office/drawing/2014/main" id="{A6DC8BA7-84BE-C982-AD09-DAB8F2A32776}"/>
              </a:ext>
            </a:extLst>
          </p:cNvPr>
          <p:cNvSpPr/>
          <p:nvPr/>
        </p:nvSpPr>
        <p:spPr>
          <a:xfrm rot="16200000">
            <a:off x="2156434" y="5096150"/>
            <a:ext cx="1383741" cy="1177160"/>
          </a:xfrm>
          <a:prstGeom prst="hexagon">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5" name="六邊形 64">
            <a:extLst>
              <a:ext uri="{FF2B5EF4-FFF2-40B4-BE49-F238E27FC236}">
                <a16:creationId xmlns:a16="http://schemas.microsoft.com/office/drawing/2014/main" id="{602B899E-C487-2713-3064-28AA72ACD596}"/>
              </a:ext>
            </a:extLst>
          </p:cNvPr>
          <p:cNvSpPr/>
          <p:nvPr/>
        </p:nvSpPr>
        <p:spPr>
          <a:xfrm rot="16200000">
            <a:off x="3411574" y="5096151"/>
            <a:ext cx="1383741" cy="1177160"/>
          </a:xfrm>
          <a:prstGeom prst="hexagon">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6" name="手繪多邊形 65">
            <a:extLst>
              <a:ext uri="{FF2B5EF4-FFF2-40B4-BE49-F238E27FC236}">
                <a16:creationId xmlns:a16="http://schemas.microsoft.com/office/drawing/2014/main" id="{5637F009-428E-ED40-70FE-27BF09DDBECA}"/>
              </a:ext>
            </a:extLst>
          </p:cNvPr>
          <p:cNvSpPr/>
          <p:nvPr/>
        </p:nvSpPr>
        <p:spPr>
          <a:xfrm>
            <a:off x="981445" y="2004501"/>
            <a:ext cx="3212983" cy="3917659"/>
          </a:xfrm>
          <a:custGeom>
            <a:avLst/>
            <a:gdLst>
              <a:gd name="connsiteX0" fmla="*/ 176169 w 3212983"/>
              <a:gd name="connsiteY0" fmla="*/ 8389 h 3917659"/>
              <a:gd name="connsiteX1" fmla="*/ 92279 w 3212983"/>
              <a:gd name="connsiteY1" fmla="*/ 50334 h 3917659"/>
              <a:gd name="connsiteX2" fmla="*/ 92279 w 3212983"/>
              <a:gd name="connsiteY2" fmla="*/ 50334 h 3917659"/>
              <a:gd name="connsiteX3" fmla="*/ 16778 w 3212983"/>
              <a:gd name="connsiteY3" fmla="*/ 159391 h 3917659"/>
              <a:gd name="connsiteX4" fmla="*/ 16778 w 3212983"/>
              <a:gd name="connsiteY4" fmla="*/ 159391 h 3917659"/>
              <a:gd name="connsiteX5" fmla="*/ 0 w 3212983"/>
              <a:gd name="connsiteY5" fmla="*/ 3397541 h 3917659"/>
              <a:gd name="connsiteX6" fmla="*/ 50334 w 3212983"/>
              <a:gd name="connsiteY6" fmla="*/ 3481431 h 3917659"/>
              <a:gd name="connsiteX7" fmla="*/ 142613 w 3212983"/>
              <a:gd name="connsiteY7" fmla="*/ 3531765 h 3917659"/>
              <a:gd name="connsiteX8" fmla="*/ 931178 w 3212983"/>
              <a:gd name="connsiteY8" fmla="*/ 3523376 h 3917659"/>
              <a:gd name="connsiteX9" fmla="*/ 1317071 w 3212983"/>
              <a:gd name="connsiteY9" fmla="*/ 3917659 h 3917659"/>
              <a:gd name="connsiteX10" fmla="*/ 3212983 w 3212983"/>
              <a:gd name="connsiteY10" fmla="*/ 3909270 h 3917659"/>
              <a:gd name="connsiteX11" fmla="*/ 3204594 w 3212983"/>
              <a:gd name="connsiteY11" fmla="*/ 1946246 h 3917659"/>
              <a:gd name="connsiteX12" fmla="*/ 2843868 w 3212983"/>
              <a:gd name="connsiteY12" fmla="*/ 1568741 h 3917659"/>
              <a:gd name="connsiteX13" fmla="*/ 2583809 w 3212983"/>
              <a:gd name="connsiteY13" fmla="*/ 1568741 h 3917659"/>
              <a:gd name="connsiteX14" fmla="*/ 2575420 w 3212983"/>
              <a:gd name="connsiteY14" fmla="*/ 998290 h 3917659"/>
              <a:gd name="connsiteX15" fmla="*/ 2567031 w 3212983"/>
              <a:gd name="connsiteY15" fmla="*/ 192947 h 3917659"/>
              <a:gd name="connsiteX16" fmla="*/ 2533475 w 3212983"/>
              <a:gd name="connsiteY16" fmla="*/ 109057 h 3917659"/>
              <a:gd name="connsiteX17" fmla="*/ 2474752 w 3212983"/>
              <a:gd name="connsiteY17" fmla="*/ 58723 h 3917659"/>
              <a:gd name="connsiteX18" fmla="*/ 2390862 w 3212983"/>
              <a:gd name="connsiteY18" fmla="*/ 8389 h 3917659"/>
              <a:gd name="connsiteX19" fmla="*/ 2290194 w 3212983"/>
              <a:gd name="connsiteY19" fmla="*/ 0 h 3917659"/>
              <a:gd name="connsiteX20" fmla="*/ 176169 w 3212983"/>
              <a:gd name="connsiteY20" fmla="*/ 8389 h 391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12983" h="3917659">
                <a:moveTo>
                  <a:pt x="176169" y="8389"/>
                </a:moveTo>
                <a:lnTo>
                  <a:pt x="92279" y="50334"/>
                </a:lnTo>
                <a:lnTo>
                  <a:pt x="92279" y="50334"/>
                </a:lnTo>
                <a:lnTo>
                  <a:pt x="16778" y="159391"/>
                </a:lnTo>
                <a:lnTo>
                  <a:pt x="16778" y="159391"/>
                </a:lnTo>
                <a:cubicBezTo>
                  <a:pt x="11185" y="1238774"/>
                  <a:pt x="5593" y="2318158"/>
                  <a:pt x="0" y="3397541"/>
                </a:cubicBezTo>
                <a:lnTo>
                  <a:pt x="50334" y="3481431"/>
                </a:lnTo>
                <a:lnTo>
                  <a:pt x="142613" y="3531765"/>
                </a:lnTo>
                <a:lnTo>
                  <a:pt x="931178" y="3523376"/>
                </a:lnTo>
                <a:lnTo>
                  <a:pt x="1317071" y="3917659"/>
                </a:lnTo>
                <a:lnTo>
                  <a:pt x="3212983" y="3909270"/>
                </a:lnTo>
                <a:cubicBezTo>
                  <a:pt x="3210187" y="3254929"/>
                  <a:pt x="3207390" y="2600587"/>
                  <a:pt x="3204594" y="1946246"/>
                </a:cubicBezTo>
                <a:lnTo>
                  <a:pt x="2843868" y="1568741"/>
                </a:lnTo>
                <a:lnTo>
                  <a:pt x="2583809" y="1568741"/>
                </a:lnTo>
                <a:lnTo>
                  <a:pt x="2575420" y="998290"/>
                </a:lnTo>
                <a:cubicBezTo>
                  <a:pt x="2572624" y="729842"/>
                  <a:pt x="2569827" y="461395"/>
                  <a:pt x="2567031" y="192947"/>
                </a:cubicBezTo>
                <a:lnTo>
                  <a:pt x="2533475" y="109057"/>
                </a:lnTo>
                <a:lnTo>
                  <a:pt x="2474752" y="58723"/>
                </a:lnTo>
                <a:lnTo>
                  <a:pt x="2390862" y="8389"/>
                </a:lnTo>
                <a:lnTo>
                  <a:pt x="2290194" y="0"/>
                </a:lnTo>
                <a:lnTo>
                  <a:pt x="176169" y="8389"/>
                </a:lnTo>
                <a:close/>
              </a:path>
            </a:pathLst>
          </a:cu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dirty="0"/>
              <a:t>  </a:t>
            </a:r>
          </a:p>
        </p:txBody>
      </p:sp>
      <p:sp>
        <p:nvSpPr>
          <p:cNvPr id="69" name="文字方塊 68">
            <a:extLst>
              <a:ext uri="{FF2B5EF4-FFF2-40B4-BE49-F238E27FC236}">
                <a16:creationId xmlns:a16="http://schemas.microsoft.com/office/drawing/2014/main" id="{A3FD8820-2080-4384-C58B-6D0E90685C08}"/>
              </a:ext>
            </a:extLst>
          </p:cNvPr>
          <p:cNvSpPr txBox="1"/>
          <p:nvPr/>
        </p:nvSpPr>
        <p:spPr>
          <a:xfrm>
            <a:off x="11002516" y="3515897"/>
            <a:ext cx="1131494" cy="738664"/>
          </a:xfrm>
          <a:prstGeom prst="rect">
            <a:avLst/>
          </a:prstGeom>
          <a:solidFill>
            <a:srgbClr val="0070C0"/>
          </a:solidFill>
          <a:ln>
            <a:solidFill>
              <a:schemeClr val="bg2">
                <a:lumMod val="60000"/>
                <a:lumOff val="40000"/>
              </a:schemeClr>
            </a:solidFill>
          </a:ln>
        </p:spPr>
        <p:txBody>
          <a:bodyPr wrap="square" rtlCol="0">
            <a:spAutoFit/>
          </a:bodyPr>
          <a:lstStyle/>
          <a:p>
            <a:r>
              <a:rPr kumimoji="1" lang="en-US" altLang="zh-TW" b="1" dirty="0">
                <a:solidFill>
                  <a:srgbClr val="FFC000"/>
                </a:solidFill>
              </a:rPr>
              <a:t>Total population count</a:t>
            </a:r>
          </a:p>
        </p:txBody>
      </p:sp>
      <p:cxnSp>
        <p:nvCxnSpPr>
          <p:cNvPr id="72" name="直線箭頭接點 71">
            <a:extLst>
              <a:ext uri="{FF2B5EF4-FFF2-40B4-BE49-F238E27FC236}">
                <a16:creationId xmlns:a16="http://schemas.microsoft.com/office/drawing/2014/main" id="{B1C0263C-7479-AC4F-D762-78B099671028}"/>
              </a:ext>
            </a:extLst>
          </p:cNvPr>
          <p:cNvCxnSpPr>
            <a:cxnSpLocks/>
            <a:stCxn id="39" idx="3"/>
          </p:cNvCxnSpPr>
          <p:nvPr/>
        </p:nvCxnSpPr>
        <p:spPr>
          <a:xfrm flipV="1">
            <a:off x="6414565" y="4196047"/>
            <a:ext cx="841912" cy="1077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44033AC0-E611-70C5-6886-52A49F023BC0}"/>
              </a:ext>
            </a:extLst>
          </p:cNvPr>
          <p:cNvSpPr txBox="1"/>
          <p:nvPr/>
        </p:nvSpPr>
        <p:spPr>
          <a:xfrm>
            <a:off x="7402082" y="3882083"/>
            <a:ext cx="2267826" cy="523220"/>
          </a:xfrm>
          <a:prstGeom prst="rect">
            <a:avLst/>
          </a:prstGeom>
          <a:solidFill>
            <a:schemeClr val="lt1"/>
          </a:solidFill>
        </p:spPr>
        <p:txBody>
          <a:bodyPr wrap="square" rtlCol="0">
            <a:spAutoFit/>
          </a:bodyPr>
          <a:lstStyle/>
          <a:p>
            <a:r>
              <a:rPr kumimoji="1" lang="en-US" altLang="zh-TW" dirty="0"/>
              <a:t>7.5 people(</a:t>
            </a:r>
            <a:r>
              <a:rPr lang="en" altLang="zh-TW" b="0" i="0" dirty="0">
                <a:solidFill>
                  <a:srgbClr val="0D0D0D"/>
                </a:solidFill>
                <a:effectLst/>
                <a:latin typeface="Söhne"/>
              </a:rPr>
              <a:t>This hexagon's population count</a:t>
            </a:r>
            <a:r>
              <a:rPr kumimoji="1" lang="en-US" altLang="zh-TW" b="0" i="0" dirty="0">
                <a:solidFill>
                  <a:srgbClr val="0D0D0D"/>
                </a:solidFill>
                <a:effectLst/>
                <a:latin typeface="Söhne"/>
              </a:rPr>
              <a:t>)</a:t>
            </a:r>
            <a:endParaRPr kumimoji="1" lang="en-US" altLang="zh-TW" dirty="0"/>
          </a:p>
        </p:txBody>
      </p:sp>
      <p:cxnSp>
        <p:nvCxnSpPr>
          <p:cNvPr id="79" name="Straight Arrow Connector 13">
            <a:extLst>
              <a:ext uri="{FF2B5EF4-FFF2-40B4-BE49-F238E27FC236}">
                <a16:creationId xmlns:a16="http://schemas.microsoft.com/office/drawing/2014/main" id="{A4C94EFC-7784-DC9B-7066-F419702B0235}"/>
              </a:ext>
            </a:extLst>
          </p:cNvPr>
          <p:cNvCxnSpPr>
            <a:cxnSpLocks/>
            <a:endCxn id="69" idx="1"/>
          </p:cNvCxnSpPr>
          <p:nvPr/>
        </p:nvCxnSpPr>
        <p:spPr>
          <a:xfrm flipV="1">
            <a:off x="9735127" y="3885229"/>
            <a:ext cx="1267389" cy="121472"/>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13">
            <a:extLst>
              <a:ext uri="{FF2B5EF4-FFF2-40B4-BE49-F238E27FC236}">
                <a16:creationId xmlns:a16="http://schemas.microsoft.com/office/drawing/2014/main" id="{6862B240-7681-209B-4DA1-606B5A2198A3}"/>
              </a:ext>
            </a:extLst>
          </p:cNvPr>
          <p:cNvCxnSpPr>
            <a:cxnSpLocks/>
          </p:cNvCxnSpPr>
          <p:nvPr/>
        </p:nvCxnSpPr>
        <p:spPr>
          <a:xfrm>
            <a:off x="9706463" y="3214953"/>
            <a:ext cx="1274425" cy="692369"/>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剪去對角線角落矩形 82">
            <a:extLst>
              <a:ext uri="{FF2B5EF4-FFF2-40B4-BE49-F238E27FC236}">
                <a16:creationId xmlns:a16="http://schemas.microsoft.com/office/drawing/2014/main" id="{3550CD35-5AC4-E027-1E08-21A46951F48E}"/>
              </a:ext>
            </a:extLst>
          </p:cNvPr>
          <p:cNvSpPr/>
          <p:nvPr/>
        </p:nvSpPr>
        <p:spPr>
          <a:xfrm>
            <a:off x="8181017" y="4481830"/>
            <a:ext cx="2267826" cy="2341484"/>
          </a:xfrm>
          <a:prstGeom prst="snip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圓角化同側角落矩形 83">
            <a:extLst>
              <a:ext uri="{FF2B5EF4-FFF2-40B4-BE49-F238E27FC236}">
                <a16:creationId xmlns:a16="http://schemas.microsoft.com/office/drawing/2014/main" id="{7EE7B51A-AF62-DD81-6130-78997B9036A2}"/>
              </a:ext>
            </a:extLst>
          </p:cNvPr>
          <p:cNvSpPr/>
          <p:nvPr/>
        </p:nvSpPr>
        <p:spPr>
          <a:xfrm>
            <a:off x="4319250" y="4992191"/>
            <a:ext cx="2569828" cy="1567320"/>
          </a:xfrm>
          <a:prstGeom prst="round2Same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6" name="圓角化單一角落矩形 85">
            <a:extLst>
              <a:ext uri="{FF2B5EF4-FFF2-40B4-BE49-F238E27FC236}">
                <a16:creationId xmlns:a16="http://schemas.microsoft.com/office/drawing/2014/main" id="{6C9BE992-E373-8D94-47C7-90890C268F20}"/>
              </a:ext>
            </a:extLst>
          </p:cNvPr>
          <p:cNvSpPr/>
          <p:nvPr/>
        </p:nvSpPr>
        <p:spPr>
          <a:xfrm rot="10800000">
            <a:off x="7091733" y="4664150"/>
            <a:ext cx="939567" cy="1939278"/>
          </a:xfrm>
          <a:prstGeom prst="round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7" name="文字方塊 86">
            <a:extLst>
              <a:ext uri="{FF2B5EF4-FFF2-40B4-BE49-F238E27FC236}">
                <a16:creationId xmlns:a16="http://schemas.microsoft.com/office/drawing/2014/main" id="{AB01E6E7-633E-746B-087E-36E87F85F5B7}"/>
              </a:ext>
            </a:extLst>
          </p:cNvPr>
          <p:cNvSpPr txBox="1"/>
          <p:nvPr/>
        </p:nvSpPr>
        <p:spPr>
          <a:xfrm>
            <a:off x="5072080" y="5432875"/>
            <a:ext cx="1246278" cy="923330"/>
          </a:xfrm>
          <a:prstGeom prst="rect">
            <a:avLst/>
          </a:prstGeom>
          <a:noFill/>
        </p:spPr>
        <p:txBody>
          <a:bodyPr wrap="square" rtlCol="0">
            <a:spAutoFit/>
          </a:bodyPr>
          <a:lstStyle/>
          <a:p>
            <a:pPr algn="ctr"/>
            <a:r>
              <a:rPr kumimoji="1" lang="en-US" altLang="zh-TW" sz="1800" b="1" dirty="0">
                <a:solidFill>
                  <a:schemeClr val="bg1"/>
                </a:solidFill>
              </a:rPr>
              <a:t>1000 people</a:t>
            </a:r>
          </a:p>
          <a:p>
            <a:pPr algn="ctr"/>
            <a:r>
              <a:rPr kumimoji="1" lang="en-US" altLang="zh-TW" sz="1800" b="1" dirty="0">
                <a:solidFill>
                  <a:schemeClr val="bg1"/>
                </a:solidFill>
              </a:rPr>
              <a:t>120cm^2</a:t>
            </a:r>
            <a:endParaRPr kumimoji="1" lang="zh-TW" altLang="en-US" sz="1800" b="1" dirty="0">
              <a:solidFill>
                <a:schemeClr val="bg1"/>
              </a:solidFill>
            </a:endParaRPr>
          </a:p>
        </p:txBody>
      </p:sp>
      <p:sp>
        <p:nvSpPr>
          <p:cNvPr id="88" name="文字方塊 87">
            <a:extLst>
              <a:ext uri="{FF2B5EF4-FFF2-40B4-BE49-F238E27FC236}">
                <a16:creationId xmlns:a16="http://schemas.microsoft.com/office/drawing/2014/main" id="{A74BBF84-CD7F-7B26-C3FE-3AFA2708974A}"/>
              </a:ext>
            </a:extLst>
          </p:cNvPr>
          <p:cNvSpPr txBox="1"/>
          <p:nvPr/>
        </p:nvSpPr>
        <p:spPr>
          <a:xfrm>
            <a:off x="7061986" y="5310622"/>
            <a:ext cx="1112753" cy="923330"/>
          </a:xfrm>
          <a:prstGeom prst="rect">
            <a:avLst/>
          </a:prstGeom>
          <a:noFill/>
        </p:spPr>
        <p:txBody>
          <a:bodyPr wrap="square" rtlCol="0">
            <a:spAutoFit/>
          </a:bodyPr>
          <a:lstStyle/>
          <a:p>
            <a:r>
              <a:rPr kumimoji="1" lang="en-US" altLang="zh-TW" sz="1800" b="1" dirty="0">
                <a:solidFill>
                  <a:schemeClr val="bg1"/>
                </a:solidFill>
              </a:rPr>
              <a:t>600 people</a:t>
            </a:r>
          </a:p>
          <a:p>
            <a:r>
              <a:rPr kumimoji="1" lang="en-US" altLang="zh-TW" sz="1800" b="1" dirty="0">
                <a:solidFill>
                  <a:schemeClr val="bg1"/>
                </a:solidFill>
              </a:rPr>
              <a:t>50cm^2</a:t>
            </a:r>
            <a:endParaRPr kumimoji="1" lang="zh-TW" altLang="en-US" sz="1800" b="1" dirty="0">
              <a:solidFill>
                <a:schemeClr val="bg1"/>
              </a:solidFill>
            </a:endParaRPr>
          </a:p>
        </p:txBody>
      </p:sp>
      <p:sp>
        <p:nvSpPr>
          <p:cNvPr id="89" name="文字方塊 88">
            <a:extLst>
              <a:ext uri="{FF2B5EF4-FFF2-40B4-BE49-F238E27FC236}">
                <a16:creationId xmlns:a16="http://schemas.microsoft.com/office/drawing/2014/main" id="{653625C3-02D6-1815-C839-04340E89A835}"/>
              </a:ext>
            </a:extLst>
          </p:cNvPr>
          <p:cNvSpPr txBox="1"/>
          <p:nvPr/>
        </p:nvSpPr>
        <p:spPr>
          <a:xfrm>
            <a:off x="8730673" y="5297625"/>
            <a:ext cx="1343893" cy="646331"/>
          </a:xfrm>
          <a:prstGeom prst="rect">
            <a:avLst/>
          </a:prstGeom>
          <a:noFill/>
        </p:spPr>
        <p:txBody>
          <a:bodyPr wrap="square" rtlCol="0">
            <a:spAutoFit/>
          </a:bodyPr>
          <a:lstStyle/>
          <a:p>
            <a:pPr algn="ctr"/>
            <a:r>
              <a:rPr kumimoji="1" lang="en-US" altLang="zh-TW" sz="1800" b="1" dirty="0">
                <a:solidFill>
                  <a:schemeClr val="bg1"/>
                </a:solidFill>
              </a:rPr>
              <a:t>30 people</a:t>
            </a:r>
          </a:p>
          <a:p>
            <a:pPr algn="ctr"/>
            <a:r>
              <a:rPr kumimoji="1" lang="en-US" altLang="zh-TW" sz="1800" b="1" dirty="0">
                <a:solidFill>
                  <a:schemeClr val="bg1"/>
                </a:solidFill>
              </a:rPr>
              <a:t>200cm^2</a:t>
            </a:r>
            <a:endParaRPr kumimoji="1" lang="zh-TW" altLang="en-US" sz="1800" b="1" dirty="0">
              <a:solidFill>
                <a:schemeClr val="bg1"/>
              </a:solidFill>
            </a:endParaRPr>
          </a:p>
        </p:txBody>
      </p:sp>
      <p:sp>
        <p:nvSpPr>
          <p:cNvPr id="90" name="六邊形 89">
            <a:extLst>
              <a:ext uri="{FF2B5EF4-FFF2-40B4-BE49-F238E27FC236}">
                <a16:creationId xmlns:a16="http://schemas.microsoft.com/office/drawing/2014/main" id="{E01BC6A8-9CCD-82F2-DF3E-C82E910AE96C}"/>
              </a:ext>
            </a:extLst>
          </p:cNvPr>
          <p:cNvSpPr/>
          <p:nvPr/>
        </p:nvSpPr>
        <p:spPr>
          <a:xfrm rot="16200000">
            <a:off x="10580055" y="4912324"/>
            <a:ext cx="1501630" cy="1339764"/>
          </a:xfrm>
          <a:prstGeom prst="hexagon">
            <a:avLst/>
          </a:prstGeom>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1" name="文字方塊 90">
            <a:extLst>
              <a:ext uri="{FF2B5EF4-FFF2-40B4-BE49-F238E27FC236}">
                <a16:creationId xmlns:a16="http://schemas.microsoft.com/office/drawing/2014/main" id="{F636621E-6A4B-5BF6-042F-400D0FD2A468}"/>
              </a:ext>
            </a:extLst>
          </p:cNvPr>
          <p:cNvSpPr txBox="1"/>
          <p:nvPr/>
        </p:nvSpPr>
        <p:spPr>
          <a:xfrm>
            <a:off x="10769041" y="5253215"/>
            <a:ext cx="1094761" cy="646331"/>
          </a:xfrm>
          <a:prstGeom prst="rect">
            <a:avLst/>
          </a:prstGeom>
          <a:noFill/>
        </p:spPr>
        <p:txBody>
          <a:bodyPr wrap="square" rtlCol="0">
            <a:spAutoFit/>
          </a:bodyPr>
          <a:lstStyle/>
          <a:p>
            <a:pPr algn="ctr"/>
            <a:r>
              <a:rPr kumimoji="1" lang="en-US" altLang="zh-TW" sz="1800" b="1" dirty="0">
                <a:solidFill>
                  <a:schemeClr val="bg1"/>
                </a:solidFill>
              </a:rPr>
              <a:t>Area</a:t>
            </a:r>
          </a:p>
          <a:p>
            <a:pPr algn="ctr"/>
            <a:r>
              <a:rPr kumimoji="1" lang="en-US" altLang="zh-TW" sz="1800" b="1" dirty="0">
                <a:solidFill>
                  <a:schemeClr val="bg1"/>
                </a:solidFill>
              </a:rPr>
              <a:t>50cm^2</a:t>
            </a:r>
            <a:endParaRPr kumimoji="1" lang="zh-TW" altLang="en-US" sz="1800" b="1" dirty="0">
              <a:solidFill>
                <a:schemeClr val="bg1"/>
              </a:solidFill>
            </a:endParaRPr>
          </a:p>
        </p:txBody>
      </p:sp>
      <p:sp>
        <p:nvSpPr>
          <p:cNvPr id="104" name="文字方塊 103">
            <a:extLst>
              <a:ext uri="{FF2B5EF4-FFF2-40B4-BE49-F238E27FC236}">
                <a16:creationId xmlns:a16="http://schemas.microsoft.com/office/drawing/2014/main" id="{8CF616D5-F6C7-2F3E-0952-325E4B987BCC}"/>
              </a:ext>
            </a:extLst>
          </p:cNvPr>
          <p:cNvSpPr txBox="1"/>
          <p:nvPr/>
        </p:nvSpPr>
        <p:spPr>
          <a:xfrm>
            <a:off x="9021632" y="1849609"/>
            <a:ext cx="293298" cy="923330"/>
          </a:xfrm>
          <a:prstGeom prst="rect">
            <a:avLst/>
          </a:prstGeom>
          <a:noFill/>
        </p:spPr>
        <p:txBody>
          <a:bodyPr wrap="square" rtlCol="0">
            <a:spAutoFit/>
          </a:bodyPr>
          <a:lstStyle/>
          <a:p>
            <a:r>
              <a:rPr kumimoji="1" lang="en-US" altLang="zh-TW" sz="1800" b="1" dirty="0"/>
              <a:t>.</a:t>
            </a:r>
          </a:p>
          <a:p>
            <a:r>
              <a:rPr kumimoji="1" lang="en-US" altLang="zh-TW" sz="1800" b="1" dirty="0"/>
              <a:t>.</a:t>
            </a:r>
          </a:p>
          <a:p>
            <a:r>
              <a:rPr kumimoji="1" lang="en-US" altLang="zh-TW" sz="1800" b="1" dirty="0"/>
              <a:t>.</a:t>
            </a:r>
          </a:p>
        </p:txBody>
      </p:sp>
      <p:sp>
        <p:nvSpPr>
          <p:cNvPr id="8" name="手繪多邊形 7">
            <a:extLst>
              <a:ext uri="{FF2B5EF4-FFF2-40B4-BE49-F238E27FC236}">
                <a16:creationId xmlns:a16="http://schemas.microsoft.com/office/drawing/2014/main" id="{D6C0B26A-6BDD-12A0-278B-84D1CCD49C7F}"/>
              </a:ext>
            </a:extLst>
          </p:cNvPr>
          <p:cNvSpPr/>
          <p:nvPr/>
        </p:nvSpPr>
        <p:spPr>
          <a:xfrm>
            <a:off x="2949758" y="3891036"/>
            <a:ext cx="1095633" cy="1235675"/>
          </a:xfrm>
          <a:custGeom>
            <a:avLst/>
            <a:gdLst>
              <a:gd name="connsiteX0" fmla="*/ 551935 w 1095633"/>
              <a:gd name="connsiteY0" fmla="*/ 0 h 1235675"/>
              <a:gd name="connsiteX1" fmla="*/ 8238 w 1095633"/>
              <a:gd name="connsiteY1" fmla="*/ 313038 h 1235675"/>
              <a:gd name="connsiteX2" fmla="*/ 0 w 1095633"/>
              <a:gd name="connsiteY2" fmla="*/ 939113 h 1235675"/>
              <a:gd name="connsiteX3" fmla="*/ 510746 w 1095633"/>
              <a:gd name="connsiteY3" fmla="*/ 1235675 h 1235675"/>
              <a:gd name="connsiteX4" fmla="*/ 1070919 w 1095633"/>
              <a:gd name="connsiteY4" fmla="*/ 906162 h 1235675"/>
              <a:gd name="connsiteX5" fmla="*/ 1095633 w 1095633"/>
              <a:gd name="connsiteY5" fmla="*/ 321275 h 1235675"/>
              <a:gd name="connsiteX6" fmla="*/ 551935 w 1095633"/>
              <a:gd name="connsiteY6" fmla="*/ 0 h 123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5633" h="1235675">
                <a:moveTo>
                  <a:pt x="551935" y="0"/>
                </a:moveTo>
                <a:lnTo>
                  <a:pt x="8238" y="313038"/>
                </a:lnTo>
                <a:lnTo>
                  <a:pt x="0" y="939113"/>
                </a:lnTo>
                <a:lnTo>
                  <a:pt x="510746" y="1235675"/>
                </a:lnTo>
                <a:lnTo>
                  <a:pt x="1070919" y="906162"/>
                </a:lnTo>
                <a:lnTo>
                  <a:pt x="1095633" y="321275"/>
                </a:lnTo>
                <a:lnTo>
                  <a:pt x="551935" y="0"/>
                </a:lnTo>
                <a:close/>
              </a:path>
            </a:pathLst>
          </a:cu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文字方塊 8">
            <a:extLst>
              <a:ext uri="{FF2B5EF4-FFF2-40B4-BE49-F238E27FC236}">
                <a16:creationId xmlns:a16="http://schemas.microsoft.com/office/drawing/2014/main" id="{28C8A9B4-93E7-8BFB-E911-ACC6C1C83588}"/>
              </a:ext>
            </a:extLst>
          </p:cNvPr>
          <p:cNvSpPr txBox="1"/>
          <p:nvPr/>
        </p:nvSpPr>
        <p:spPr>
          <a:xfrm>
            <a:off x="3092335" y="6010102"/>
            <a:ext cx="184731" cy="307777"/>
          </a:xfrm>
          <a:prstGeom prst="rect">
            <a:avLst/>
          </a:prstGeom>
          <a:noFill/>
        </p:spPr>
        <p:txBody>
          <a:bodyPr wrap="none" rtlCol="0">
            <a:spAutoFit/>
          </a:bodyPr>
          <a:lstStyle/>
          <a:p>
            <a:endParaRPr kumimoji="1" lang="zh-TW" altLang="en-US" dirty="0"/>
          </a:p>
        </p:txBody>
      </p:sp>
      <p:sp>
        <p:nvSpPr>
          <p:cNvPr id="10" name="文字方塊 9">
            <a:extLst>
              <a:ext uri="{FF2B5EF4-FFF2-40B4-BE49-F238E27FC236}">
                <a16:creationId xmlns:a16="http://schemas.microsoft.com/office/drawing/2014/main" id="{82CE0650-FD8B-FAB9-F87D-29EA32F55E5D}"/>
              </a:ext>
            </a:extLst>
          </p:cNvPr>
          <p:cNvSpPr txBox="1"/>
          <p:nvPr/>
        </p:nvSpPr>
        <p:spPr>
          <a:xfrm>
            <a:off x="10947906" y="4300727"/>
            <a:ext cx="1267389" cy="307777"/>
          </a:xfrm>
          <a:prstGeom prst="rect">
            <a:avLst/>
          </a:prstGeom>
          <a:solidFill>
            <a:schemeClr val="lt1"/>
          </a:solidFill>
        </p:spPr>
        <p:txBody>
          <a:bodyPr wrap="square" rtlCol="0">
            <a:spAutoFit/>
          </a:bodyPr>
          <a:lstStyle/>
          <a:p>
            <a:r>
              <a:rPr kumimoji="1" lang="en-US" altLang="zh-TW" dirty="0">
                <a:solidFill>
                  <a:srgbClr val="FFC000"/>
                </a:solidFill>
              </a:rPr>
              <a:t>(for Validate)</a:t>
            </a:r>
          </a:p>
        </p:txBody>
      </p:sp>
      <p:pic>
        <p:nvPicPr>
          <p:cNvPr id="14" name="圖形 13" descr="新增 以實心填滿">
            <a:extLst>
              <a:ext uri="{FF2B5EF4-FFF2-40B4-BE49-F238E27FC236}">
                <a16:creationId xmlns:a16="http://schemas.microsoft.com/office/drawing/2014/main" id="{B1E2A384-4AD9-40D6-3638-85DD6E92D6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87491" y="2940720"/>
            <a:ext cx="281505" cy="281505"/>
          </a:xfrm>
          <a:prstGeom prst="rect">
            <a:avLst/>
          </a:prstGeom>
        </p:spPr>
      </p:pic>
      <p:pic>
        <p:nvPicPr>
          <p:cNvPr id="21" name="圖形 20" descr="新增 以實心填滿">
            <a:extLst>
              <a:ext uri="{FF2B5EF4-FFF2-40B4-BE49-F238E27FC236}">
                <a16:creationId xmlns:a16="http://schemas.microsoft.com/office/drawing/2014/main" id="{311F6080-B2AB-5773-8097-ACBA3CBB27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15395" y="2736635"/>
            <a:ext cx="281505" cy="281505"/>
          </a:xfrm>
          <a:prstGeom prst="rect">
            <a:avLst/>
          </a:prstGeom>
        </p:spPr>
      </p:pic>
      <p:pic>
        <p:nvPicPr>
          <p:cNvPr id="26" name="圖形 25" descr="新增 以實心填滿">
            <a:extLst>
              <a:ext uri="{FF2B5EF4-FFF2-40B4-BE49-F238E27FC236}">
                <a16:creationId xmlns:a16="http://schemas.microsoft.com/office/drawing/2014/main" id="{C1E344C1-2A8A-1F62-3AE5-0ABEB3072D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21678" y="3459499"/>
            <a:ext cx="281505" cy="281505"/>
          </a:xfrm>
          <a:prstGeom prst="rect">
            <a:avLst/>
          </a:prstGeom>
        </p:spPr>
      </p:pic>
      <p:sp>
        <p:nvSpPr>
          <p:cNvPr id="27" name="文字方塊 26">
            <a:extLst>
              <a:ext uri="{FF2B5EF4-FFF2-40B4-BE49-F238E27FC236}">
                <a16:creationId xmlns:a16="http://schemas.microsoft.com/office/drawing/2014/main" id="{995906AA-CF80-14FB-50CF-E1691F81A38B}"/>
              </a:ext>
            </a:extLst>
          </p:cNvPr>
          <p:cNvSpPr txBox="1"/>
          <p:nvPr/>
        </p:nvSpPr>
        <p:spPr>
          <a:xfrm>
            <a:off x="10464149" y="3346620"/>
            <a:ext cx="304892" cy="338554"/>
          </a:xfrm>
          <a:prstGeom prst="rect">
            <a:avLst/>
          </a:prstGeom>
          <a:noFill/>
        </p:spPr>
        <p:txBody>
          <a:bodyPr wrap="none" rtlCol="0">
            <a:spAutoFit/>
          </a:bodyPr>
          <a:lstStyle/>
          <a:p>
            <a:r>
              <a:rPr kumimoji="1" lang="en-US" altLang="zh-TW" sz="1600" dirty="0">
                <a:solidFill>
                  <a:srgbClr val="FF0000"/>
                </a:solidFill>
              </a:rPr>
              <a:t>=</a:t>
            </a:r>
            <a:endParaRPr kumimoji="1" lang="zh-TW" altLang="en-US" sz="1600" dirty="0">
              <a:solidFill>
                <a:srgbClr val="FF0000"/>
              </a:solidFill>
            </a:endParaRPr>
          </a:p>
        </p:txBody>
      </p:sp>
      <p:cxnSp>
        <p:nvCxnSpPr>
          <p:cNvPr id="11" name="Straight Arrow Connector 13">
            <a:extLst>
              <a:ext uri="{FF2B5EF4-FFF2-40B4-BE49-F238E27FC236}">
                <a16:creationId xmlns:a16="http://schemas.microsoft.com/office/drawing/2014/main" id="{F501EAB6-721E-BB69-0333-8CA7472ADA52}"/>
              </a:ext>
            </a:extLst>
          </p:cNvPr>
          <p:cNvCxnSpPr>
            <a:cxnSpLocks/>
          </p:cNvCxnSpPr>
          <p:nvPr/>
        </p:nvCxnSpPr>
        <p:spPr>
          <a:xfrm>
            <a:off x="9675613" y="2582017"/>
            <a:ext cx="1336127" cy="1302222"/>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29914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9" name="Google Shape;79;p14"/>
          <p:cNvSpPr txBox="1">
            <a:spLocks noGrp="1"/>
          </p:cNvSpPr>
          <p:nvPr>
            <p:ph type="title"/>
          </p:nvPr>
        </p:nvSpPr>
        <p:spPr>
          <a:xfrm>
            <a:off x="784974" y="96166"/>
            <a:ext cx="10972800" cy="929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Font typeface="Arial"/>
              <a:buNone/>
            </a:pPr>
            <a:r>
              <a:rPr lang="en" altLang="zh-TW" sz="4400" dirty="0">
                <a:solidFill>
                  <a:srgbClr val="25B1AB"/>
                </a:solidFill>
              </a:rPr>
              <a:t>Population must not contain decimals</a:t>
            </a:r>
            <a:endParaRPr sz="4400" dirty="0">
              <a:solidFill>
                <a:srgbClr val="25B1AB"/>
              </a:solidFill>
            </a:endParaRPr>
          </a:p>
        </p:txBody>
      </p:sp>
      <p:sp>
        <p:nvSpPr>
          <p:cNvPr id="3" name="投影片編號版面配置區 2">
            <a:extLst>
              <a:ext uri="{FF2B5EF4-FFF2-40B4-BE49-F238E27FC236}">
                <a16:creationId xmlns:a16="http://schemas.microsoft.com/office/drawing/2014/main" id="{EC95311B-6667-B4E6-E515-222D227FA72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ltLang="zh-TW" smtClean="0"/>
              <a:t>26</a:t>
            </a:fld>
            <a:endParaRPr lang="zh-TW" altLang="en-US" dirty="0"/>
          </a:p>
        </p:txBody>
      </p:sp>
      <p:sp>
        <p:nvSpPr>
          <p:cNvPr id="4" name="Google Shape;86;p15">
            <a:extLst>
              <a:ext uri="{FF2B5EF4-FFF2-40B4-BE49-F238E27FC236}">
                <a16:creationId xmlns:a16="http://schemas.microsoft.com/office/drawing/2014/main" id="{B49AF039-679B-D0C0-BEC9-0453B2389B69}"/>
              </a:ext>
            </a:extLst>
          </p:cNvPr>
          <p:cNvSpPr txBox="1">
            <a:spLocks/>
          </p:cNvSpPr>
          <p:nvPr/>
        </p:nvSpPr>
        <p:spPr>
          <a:xfrm>
            <a:off x="2426717" y="1496410"/>
            <a:ext cx="7097111" cy="11055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93700" algn="l" rtl="0">
              <a:lnSpc>
                <a:spcPct val="100000"/>
              </a:lnSpc>
              <a:spcBef>
                <a:spcPts val="520"/>
              </a:spcBef>
              <a:spcAft>
                <a:spcPts val="0"/>
              </a:spcAft>
              <a:buClr>
                <a:srgbClr val="7F7F7F"/>
              </a:buClr>
              <a:buSzPts val="2600"/>
              <a:buFont typeface="Arial"/>
              <a:buChar char="•"/>
              <a:defRPr sz="2600" b="0" i="0" u="none" strike="noStrike" cap="none">
                <a:solidFill>
                  <a:srgbClr val="7F7F7F"/>
                </a:solidFill>
                <a:latin typeface="Arial"/>
                <a:ea typeface="Arial"/>
                <a:cs typeface="Arial"/>
                <a:sym typeface="Arial"/>
              </a:defRPr>
            </a:lvl1pPr>
            <a:lvl2pPr marL="914400" marR="0" lvl="1" indent="-304800" algn="l" rtl="0">
              <a:lnSpc>
                <a:spcPct val="100000"/>
              </a:lnSpc>
              <a:spcBef>
                <a:spcPts val="400"/>
              </a:spcBef>
              <a:spcAft>
                <a:spcPts val="0"/>
              </a:spcAft>
              <a:buClr>
                <a:srgbClr val="7F7F7F"/>
              </a:buClr>
              <a:buSzPts val="1200"/>
              <a:buFont typeface="Noto Sans Symbols"/>
              <a:buChar char="●"/>
              <a:defRPr sz="2000" b="0" i="0" u="none" strike="noStrike" cap="none">
                <a:solidFill>
                  <a:srgbClr val="7F7F7F"/>
                </a:solidFill>
                <a:latin typeface="Arial"/>
                <a:ea typeface="Arial"/>
                <a:cs typeface="Arial"/>
                <a:sym typeface="Arial"/>
              </a:defRPr>
            </a:lvl2pPr>
            <a:lvl3pPr marL="1371600" marR="0" lvl="2" indent="-330200" algn="l" rtl="0">
              <a:lnSpc>
                <a:spcPct val="100000"/>
              </a:lnSpc>
              <a:spcBef>
                <a:spcPts val="320"/>
              </a:spcBef>
              <a:spcAft>
                <a:spcPts val="0"/>
              </a:spcAft>
              <a:buClr>
                <a:srgbClr val="7F7F7F"/>
              </a:buClr>
              <a:buSzPts val="1600"/>
              <a:buFont typeface="Arial"/>
              <a:buChar char="•"/>
              <a:defRPr sz="1600" b="0" i="0" u="none" strike="noStrike" cap="none">
                <a:solidFill>
                  <a:srgbClr val="7F7F7F"/>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01600" indent="0">
              <a:lnSpc>
                <a:spcPct val="200000"/>
              </a:lnSpc>
              <a:buSzPts val="2000"/>
              <a:buFont typeface="Arial"/>
              <a:buNone/>
            </a:pPr>
            <a:r>
              <a:rPr lang="en" altLang="zh-TW" sz="2800" b="1" dirty="0">
                <a:solidFill>
                  <a:schemeClr val="tx1"/>
                </a:solidFill>
              </a:rPr>
              <a:t>Raw data of total population</a:t>
            </a:r>
            <a:r>
              <a:rPr lang="en-US" sz="2800" b="1" dirty="0">
                <a:solidFill>
                  <a:schemeClr val="tx1"/>
                </a:solidFill>
              </a:rPr>
              <a:t> = 23092331</a:t>
            </a:r>
          </a:p>
          <a:p>
            <a:pPr marL="101600" indent="0">
              <a:lnSpc>
                <a:spcPct val="200000"/>
              </a:lnSpc>
              <a:buSzPts val="2000"/>
              <a:buFont typeface="Arial"/>
              <a:buNone/>
            </a:pPr>
            <a:endParaRPr lang="en-US" sz="2000" b="1" dirty="0">
              <a:solidFill>
                <a:schemeClr val="tx1"/>
              </a:solidFill>
            </a:endParaRPr>
          </a:p>
          <a:p>
            <a:pPr marL="101600" indent="0">
              <a:lnSpc>
                <a:spcPct val="200000"/>
              </a:lnSpc>
              <a:buSzPts val="2000"/>
              <a:buFont typeface="Arial"/>
              <a:buNone/>
            </a:pPr>
            <a:endParaRPr lang="en-US" sz="2000" b="1" dirty="0">
              <a:solidFill>
                <a:schemeClr val="tx1"/>
              </a:solidFill>
            </a:endParaRPr>
          </a:p>
          <a:p>
            <a:pPr marL="101600" indent="0">
              <a:lnSpc>
                <a:spcPct val="200000"/>
              </a:lnSpc>
              <a:buSzPts val="2000"/>
              <a:buFont typeface="Arial"/>
              <a:buNone/>
            </a:pPr>
            <a:endParaRPr lang="en-US" sz="2000" b="1" dirty="0">
              <a:solidFill>
                <a:schemeClr val="tx1"/>
              </a:solidFill>
            </a:endParaRPr>
          </a:p>
        </p:txBody>
      </p:sp>
      <p:sp>
        <p:nvSpPr>
          <p:cNvPr id="7" name="Google Shape;86;p15">
            <a:extLst>
              <a:ext uri="{FF2B5EF4-FFF2-40B4-BE49-F238E27FC236}">
                <a16:creationId xmlns:a16="http://schemas.microsoft.com/office/drawing/2014/main" id="{FBDE3C04-34D9-E246-21A0-4304EAAEDCC6}"/>
              </a:ext>
            </a:extLst>
          </p:cNvPr>
          <p:cNvSpPr txBox="1">
            <a:spLocks/>
          </p:cNvSpPr>
          <p:nvPr/>
        </p:nvSpPr>
        <p:spPr>
          <a:xfrm>
            <a:off x="232407" y="3027113"/>
            <a:ext cx="5022169" cy="22503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93700" algn="l" rtl="0">
              <a:lnSpc>
                <a:spcPct val="100000"/>
              </a:lnSpc>
              <a:spcBef>
                <a:spcPts val="520"/>
              </a:spcBef>
              <a:spcAft>
                <a:spcPts val="0"/>
              </a:spcAft>
              <a:buClr>
                <a:srgbClr val="7F7F7F"/>
              </a:buClr>
              <a:buSzPts val="2600"/>
              <a:buFont typeface="Arial"/>
              <a:buChar char="•"/>
              <a:defRPr sz="2600" b="0" i="0" u="none" strike="noStrike" cap="none">
                <a:solidFill>
                  <a:srgbClr val="7F7F7F"/>
                </a:solidFill>
                <a:latin typeface="Arial"/>
                <a:ea typeface="Arial"/>
                <a:cs typeface="Arial"/>
                <a:sym typeface="Arial"/>
              </a:defRPr>
            </a:lvl1pPr>
            <a:lvl2pPr marL="914400" marR="0" lvl="1" indent="-304800" algn="l" rtl="0">
              <a:lnSpc>
                <a:spcPct val="100000"/>
              </a:lnSpc>
              <a:spcBef>
                <a:spcPts val="400"/>
              </a:spcBef>
              <a:spcAft>
                <a:spcPts val="0"/>
              </a:spcAft>
              <a:buClr>
                <a:srgbClr val="7F7F7F"/>
              </a:buClr>
              <a:buSzPts val="1200"/>
              <a:buFont typeface="Noto Sans Symbols"/>
              <a:buChar char="●"/>
              <a:defRPr sz="2000" b="0" i="0" u="none" strike="noStrike" cap="none">
                <a:solidFill>
                  <a:srgbClr val="7F7F7F"/>
                </a:solidFill>
                <a:latin typeface="Arial"/>
                <a:ea typeface="Arial"/>
                <a:cs typeface="Arial"/>
                <a:sym typeface="Arial"/>
              </a:defRPr>
            </a:lvl2pPr>
            <a:lvl3pPr marL="1371600" marR="0" lvl="2" indent="-330200" algn="l" rtl="0">
              <a:lnSpc>
                <a:spcPct val="100000"/>
              </a:lnSpc>
              <a:spcBef>
                <a:spcPts val="320"/>
              </a:spcBef>
              <a:spcAft>
                <a:spcPts val="0"/>
              </a:spcAft>
              <a:buClr>
                <a:srgbClr val="7F7F7F"/>
              </a:buClr>
              <a:buSzPts val="1600"/>
              <a:buFont typeface="Arial"/>
              <a:buChar char="•"/>
              <a:defRPr sz="1600" b="0" i="0" u="none" strike="noStrike" cap="none">
                <a:solidFill>
                  <a:srgbClr val="7F7F7F"/>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01600" indent="0" algn="ctr">
              <a:lnSpc>
                <a:spcPct val="200000"/>
              </a:lnSpc>
              <a:buSzPts val="2000"/>
              <a:buNone/>
            </a:pPr>
            <a:r>
              <a:rPr lang="en" altLang="zh-TW" sz="2000" b="1" dirty="0">
                <a:solidFill>
                  <a:schemeClr val="tx1"/>
                </a:solidFill>
              </a:rPr>
              <a:t>preprocessed data</a:t>
            </a:r>
            <a:r>
              <a:rPr lang="en-US" altLang="zh-TW" sz="2000" b="1" dirty="0">
                <a:solidFill>
                  <a:schemeClr val="tx1"/>
                </a:solidFill>
              </a:rPr>
              <a:t> </a:t>
            </a:r>
            <a:r>
              <a:rPr lang="en" altLang="zh-TW" sz="2000" b="1" dirty="0">
                <a:solidFill>
                  <a:schemeClr val="tx1"/>
                </a:solidFill>
              </a:rPr>
              <a:t>of Total population before rounding</a:t>
            </a:r>
            <a:r>
              <a:rPr lang="en-US" sz="2000" b="1" dirty="0">
                <a:solidFill>
                  <a:schemeClr val="tx1"/>
                </a:solidFill>
              </a:rPr>
              <a:t> = 23091098</a:t>
            </a:r>
          </a:p>
          <a:p>
            <a:pPr marL="101600" indent="0" algn="ctr">
              <a:lnSpc>
                <a:spcPct val="200000"/>
              </a:lnSpc>
              <a:buSzPts val="2000"/>
              <a:buFont typeface="Arial"/>
              <a:buNone/>
            </a:pPr>
            <a:r>
              <a:rPr lang="en-US" sz="2000" b="1" dirty="0">
                <a:solidFill>
                  <a:schemeClr val="tx1"/>
                </a:solidFill>
              </a:rPr>
              <a:t>error = 0.0053%</a:t>
            </a:r>
          </a:p>
          <a:p>
            <a:pPr marL="101600" indent="0">
              <a:lnSpc>
                <a:spcPct val="200000"/>
              </a:lnSpc>
              <a:buSzPts val="2000"/>
              <a:buFont typeface="Arial"/>
              <a:buNone/>
            </a:pPr>
            <a:endParaRPr lang="en-US" sz="2000" b="1" dirty="0">
              <a:solidFill>
                <a:schemeClr val="tx1"/>
              </a:solidFill>
            </a:endParaRPr>
          </a:p>
          <a:p>
            <a:pPr marL="101600" indent="0">
              <a:lnSpc>
                <a:spcPct val="200000"/>
              </a:lnSpc>
              <a:buSzPts val="2000"/>
              <a:buFont typeface="Arial"/>
              <a:buNone/>
            </a:pPr>
            <a:endParaRPr lang="en-US" sz="2000" b="1" dirty="0">
              <a:solidFill>
                <a:schemeClr val="tx1"/>
              </a:solidFill>
            </a:endParaRPr>
          </a:p>
          <a:p>
            <a:pPr marL="101600" indent="0">
              <a:lnSpc>
                <a:spcPct val="200000"/>
              </a:lnSpc>
              <a:buSzPts val="2000"/>
              <a:buFont typeface="Arial"/>
              <a:buNone/>
            </a:pPr>
            <a:endParaRPr lang="en-US" sz="2000" b="1" dirty="0">
              <a:solidFill>
                <a:schemeClr val="tx1"/>
              </a:solidFill>
            </a:endParaRPr>
          </a:p>
        </p:txBody>
      </p:sp>
      <p:sp>
        <p:nvSpPr>
          <p:cNvPr id="9" name="Google Shape;86;p15">
            <a:extLst>
              <a:ext uri="{FF2B5EF4-FFF2-40B4-BE49-F238E27FC236}">
                <a16:creationId xmlns:a16="http://schemas.microsoft.com/office/drawing/2014/main" id="{C9E4A8B5-7A05-0808-AB5C-757AABE474F3}"/>
              </a:ext>
            </a:extLst>
          </p:cNvPr>
          <p:cNvSpPr txBox="1">
            <a:spLocks/>
          </p:cNvSpPr>
          <p:nvPr/>
        </p:nvSpPr>
        <p:spPr>
          <a:xfrm>
            <a:off x="6452770" y="3027114"/>
            <a:ext cx="5739230" cy="22503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93700" algn="l" rtl="0">
              <a:lnSpc>
                <a:spcPct val="100000"/>
              </a:lnSpc>
              <a:spcBef>
                <a:spcPts val="520"/>
              </a:spcBef>
              <a:spcAft>
                <a:spcPts val="0"/>
              </a:spcAft>
              <a:buClr>
                <a:srgbClr val="7F7F7F"/>
              </a:buClr>
              <a:buSzPts val="2600"/>
              <a:buFont typeface="Arial"/>
              <a:buChar char="•"/>
              <a:defRPr sz="2600" b="0" i="0" u="none" strike="noStrike" cap="none">
                <a:solidFill>
                  <a:srgbClr val="7F7F7F"/>
                </a:solidFill>
                <a:latin typeface="Arial"/>
                <a:ea typeface="Arial"/>
                <a:cs typeface="Arial"/>
                <a:sym typeface="Arial"/>
              </a:defRPr>
            </a:lvl1pPr>
            <a:lvl2pPr marL="914400" marR="0" lvl="1" indent="-304800" algn="l" rtl="0">
              <a:lnSpc>
                <a:spcPct val="100000"/>
              </a:lnSpc>
              <a:spcBef>
                <a:spcPts val="400"/>
              </a:spcBef>
              <a:spcAft>
                <a:spcPts val="0"/>
              </a:spcAft>
              <a:buClr>
                <a:srgbClr val="7F7F7F"/>
              </a:buClr>
              <a:buSzPts val="1200"/>
              <a:buFont typeface="Noto Sans Symbols"/>
              <a:buChar char="●"/>
              <a:defRPr sz="2000" b="0" i="0" u="none" strike="noStrike" cap="none">
                <a:solidFill>
                  <a:srgbClr val="7F7F7F"/>
                </a:solidFill>
                <a:latin typeface="Arial"/>
                <a:ea typeface="Arial"/>
                <a:cs typeface="Arial"/>
                <a:sym typeface="Arial"/>
              </a:defRPr>
            </a:lvl2pPr>
            <a:lvl3pPr marL="1371600" marR="0" lvl="2" indent="-330200" algn="l" rtl="0">
              <a:lnSpc>
                <a:spcPct val="100000"/>
              </a:lnSpc>
              <a:spcBef>
                <a:spcPts val="320"/>
              </a:spcBef>
              <a:spcAft>
                <a:spcPts val="0"/>
              </a:spcAft>
              <a:buClr>
                <a:srgbClr val="7F7F7F"/>
              </a:buClr>
              <a:buSzPts val="1600"/>
              <a:buFont typeface="Arial"/>
              <a:buChar char="•"/>
              <a:defRPr sz="1600" b="0" i="0" u="none" strike="noStrike" cap="none">
                <a:solidFill>
                  <a:srgbClr val="7F7F7F"/>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01600" indent="0" algn="ctr">
              <a:lnSpc>
                <a:spcPct val="200000"/>
              </a:lnSpc>
              <a:buSzPts val="2000"/>
              <a:buNone/>
            </a:pPr>
            <a:r>
              <a:rPr lang="en" altLang="zh-TW" sz="2000" b="1" dirty="0">
                <a:solidFill>
                  <a:schemeClr val="tx1"/>
                </a:solidFill>
              </a:rPr>
              <a:t>preprocessed data</a:t>
            </a:r>
            <a:r>
              <a:rPr lang="en-US" altLang="zh-TW" sz="2000" b="1" dirty="0">
                <a:solidFill>
                  <a:schemeClr val="tx1"/>
                </a:solidFill>
              </a:rPr>
              <a:t> </a:t>
            </a:r>
            <a:r>
              <a:rPr lang="en" altLang="zh-TW" sz="2000" b="1" dirty="0">
                <a:solidFill>
                  <a:schemeClr val="tx1"/>
                </a:solidFill>
              </a:rPr>
              <a:t>of Total population</a:t>
            </a:r>
          </a:p>
          <a:p>
            <a:pPr marL="101600" indent="0" algn="ctr">
              <a:lnSpc>
                <a:spcPct val="200000"/>
              </a:lnSpc>
              <a:buSzPts val="2000"/>
              <a:buNone/>
            </a:pPr>
            <a:r>
              <a:rPr lang="en" altLang="zh-TW" sz="2000" b="1" dirty="0">
                <a:solidFill>
                  <a:schemeClr val="tx1"/>
                </a:solidFill>
              </a:rPr>
              <a:t>after rounding</a:t>
            </a:r>
            <a:r>
              <a:rPr lang="en-US" altLang="zh-TW" sz="2000" b="1" dirty="0">
                <a:solidFill>
                  <a:schemeClr val="tx1"/>
                </a:solidFill>
              </a:rPr>
              <a:t> = 23091105.0</a:t>
            </a:r>
          </a:p>
          <a:p>
            <a:pPr marL="101600" indent="0" algn="ctr">
              <a:lnSpc>
                <a:spcPct val="200000"/>
              </a:lnSpc>
              <a:buSzPts val="2000"/>
              <a:buNone/>
            </a:pPr>
            <a:r>
              <a:rPr lang="en-US" altLang="zh-TW" sz="2000" b="1" dirty="0">
                <a:solidFill>
                  <a:schemeClr val="tx1"/>
                </a:solidFill>
              </a:rPr>
              <a:t>error = 0.0053%</a:t>
            </a:r>
          </a:p>
          <a:p>
            <a:pPr marL="101600" indent="0">
              <a:lnSpc>
                <a:spcPct val="200000"/>
              </a:lnSpc>
              <a:buSzPts val="2000"/>
              <a:buFont typeface="Arial"/>
              <a:buNone/>
            </a:pPr>
            <a:endParaRPr lang="en-US" sz="2000" b="1" dirty="0">
              <a:solidFill>
                <a:schemeClr val="tx1"/>
              </a:solidFill>
            </a:endParaRPr>
          </a:p>
          <a:p>
            <a:pPr marL="101600" indent="0">
              <a:lnSpc>
                <a:spcPct val="200000"/>
              </a:lnSpc>
              <a:buSzPts val="2000"/>
              <a:buFont typeface="Arial"/>
              <a:buNone/>
            </a:pPr>
            <a:endParaRPr lang="en-US" sz="2000" b="1" dirty="0">
              <a:solidFill>
                <a:schemeClr val="tx1"/>
              </a:solidFill>
            </a:endParaRPr>
          </a:p>
          <a:p>
            <a:pPr marL="101600" indent="0">
              <a:lnSpc>
                <a:spcPct val="200000"/>
              </a:lnSpc>
              <a:buSzPts val="2000"/>
              <a:buFont typeface="Arial"/>
              <a:buNone/>
            </a:pPr>
            <a:endParaRPr lang="en-US" sz="2000" b="1" dirty="0">
              <a:solidFill>
                <a:schemeClr val="tx1"/>
              </a:solidFill>
            </a:endParaRPr>
          </a:p>
        </p:txBody>
      </p:sp>
      <p:cxnSp>
        <p:nvCxnSpPr>
          <p:cNvPr id="10" name="直線箭頭接點 9">
            <a:extLst>
              <a:ext uri="{FF2B5EF4-FFF2-40B4-BE49-F238E27FC236}">
                <a16:creationId xmlns:a16="http://schemas.microsoft.com/office/drawing/2014/main" id="{8E039942-D24D-8170-37AF-938ED407070C}"/>
              </a:ext>
            </a:extLst>
          </p:cNvPr>
          <p:cNvCxnSpPr>
            <a:cxnSpLocks/>
          </p:cNvCxnSpPr>
          <p:nvPr/>
        </p:nvCxnSpPr>
        <p:spPr>
          <a:xfrm>
            <a:off x="5746554" y="3975474"/>
            <a:ext cx="70621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43153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9" name="Google Shape;79;p14"/>
          <p:cNvSpPr txBox="1">
            <a:spLocks noGrp="1"/>
          </p:cNvSpPr>
          <p:nvPr>
            <p:ph type="title"/>
          </p:nvPr>
        </p:nvSpPr>
        <p:spPr>
          <a:xfrm>
            <a:off x="784974" y="96166"/>
            <a:ext cx="10972800" cy="929400"/>
          </a:xfrm>
          <a:prstGeom prst="rect">
            <a:avLst/>
          </a:prstGeom>
          <a:noFill/>
          <a:ln>
            <a:noFill/>
          </a:ln>
        </p:spPr>
        <p:txBody>
          <a:bodyPr spcFirstLastPara="1" wrap="square" lIns="91425" tIns="45700" rIns="91425" bIns="45700" anchor="ctr" anchorCtr="0">
            <a:noAutofit/>
          </a:bodyPr>
          <a:lstStyle/>
          <a:p>
            <a:r>
              <a:rPr lang="en-US" altLang="zh-TW" sz="4400" dirty="0">
                <a:solidFill>
                  <a:srgbClr val="25B1AB"/>
                </a:solidFill>
              </a:rPr>
              <a:t>Popularity - validate</a:t>
            </a:r>
            <a:endParaRPr lang="zh-TW" altLang="en-US" sz="4400" dirty="0">
              <a:solidFill>
                <a:srgbClr val="25B1AB"/>
              </a:solidFill>
            </a:endParaRPr>
          </a:p>
        </p:txBody>
      </p:sp>
      <p:sp>
        <p:nvSpPr>
          <p:cNvPr id="3" name="投影片編號版面配置區 2">
            <a:extLst>
              <a:ext uri="{FF2B5EF4-FFF2-40B4-BE49-F238E27FC236}">
                <a16:creationId xmlns:a16="http://schemas.microsoft.com/office/drawing/2014/main" id="{EC95311B-6667-B4E6-E515-222D227FA72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ltLang="zh-TW" smtClean="0"/>
              <a:t>27</a:t>
            </a:fld>
            <a:endParaRPr lang="zh-TW" altLang="en-US" dirty="0"/>
          </a:p>
        </p:txBody>
      </p:sp>
      <p:sp>
        <p:nvSpPr>
          <p:cNvPr id="7" name="Google Shape;78;p14">
            <a:extLst>
              <a:ext uri="{FF2B5EF4-FFF2-40B4-BE49-F238E27FC236}">
                <a16:creationId xmlns:a16="http://schemas.microsoft.com/office/drawing/2014/main" id="{342C0C66-4F48-E529-54B5-088A5A68DDF1}"/>
              </a:ext>
            </a:extLst>
          </p:cNvPr>
          <p:cNvSpPr txBox="1">
            <a:spLocks/>
          </p:cNvSpPr>
          <p:nvPr/>
        </p:nvSpPr>
        <p:spPr>
          <a:xfrm>
            <a:off x="380454" y="1221229"/>
            <a:ext cx="10254721" cy="131095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93700" algn="l" rtl="0">
              <a:lnSpc>
                <a:spcPct val="100000"/>
              </a:lnSpc>
              <a:spcBef>
                <a:spcPts val="520"/>
              </a:spcBef>
              <a:spcAft>
                <a:spcPts val="0"/>
              </a:spcAft>
              <a:buClr>
                <a:srgbClr val="7F7F7F"/>
              </a:buClr>
              <a:buSzPts val="2600"/>
              <a:buFont typeface="Arial"/>
              <a:buChar char="•"/>
              <a:defRPr sz="2600" b="0" i="0" u="none" strike="noStrike" cap="none">
                <a:solidFill>
                  <a:srgbClr val="7F7F7F"/>
                </a:solidFill>
                <a:latin typeface="Arial"/>
                <a:ea typeface="Arial"/>
                <a:cs typeface="Arial"/>
                <a:sym typeface="Arial"/>
              </a:defRPr>
            </a:lvl1pPr>
            <a:lvl2pPr marL="914400" marR="0" lvl="1" indent="-304800" algn="l" rtl="0">
              <a:lnSpc>
                <a:spcPct val="100000"/>
              </a:lnSpc>
              <a:spcBef>
                <a:spcPts val="400"/>
              </a:spcBef>
              <a:spcAft>
                <a:spcPts val="0"/>
              </a:spcAft>
              <a:buClr>
                <a:srgbClr val="7F7F7F"/>
              </a:buClr>
              <a:buSzPts val="1200"/>
              <a:buFont typeface="Noto Sans Symbols"/>
              <a:buChar char="●"/>
              <a:defRPr sz="2000" b="0" i="0" u="none" strike="noStrike" cap="none">
                <a:solidFill>
                  <a:srgbClr val="7F7F7F"/>
                </a:solidFill>
                <a:latin typeface="Arial"/>
                <a:ea typeface="Arial"/>
                <a:cs typeface="Arial"/>
                <a:sym typeface="Arial"/>
              </a:defRPr>
            </a:lvl2pPr>
            <a:lvl3pPr marL="1371600" marR="0" lvl="2" indent="-330200" algn="l" rtl="0">
              <a:lnSpc>
                <a:spcPct val="100000"/>
              </a:lnSpc>
              <a:spcBef>
                <a:spcPts val="320"/>
              </a:spcBef>
              <a:spcAft>
                <a:spcPts val="0"/>
              </a:spcAft>
              <a:buClr>
                <a:srgbClr val="7F7F7F"/>
              </a:buClr>
              <a:buSzPts val="1600"/>
              <a:buFont typeface="Arial"/>
              <a:buChar char="•"/>
              <a:defRPr sz="1600" b="0" i="0" u="none" strike="noStrike" cap="none">
                <a:solidFill>
                  <a:srgbClr val="7F7F7F"/>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0" indent="0">
              <a:lnSpc>
                <a:spcPct val="150000"/>
              </a:lnSpc>
              <a:spcBef>
                <a:spcPts val="0"/>
              </a:spcBef>
              <a:buNone/>
            </a:pPr>
            <a:r>
              <a:rPr lang="en" altLang="zh-TW" sz="2400" b="1" dirty="0">
                <a:solidFill>
                  <a:srgbClr val="000000"/>
                </a:solidFill>
              </a:rPr>
              <a:t>Sum the population counts from the raw data = </a:t>
            </a:r>
            <a:r>
              <a:rPr lang="en-US" altLang="zh-TW" sz="2400" b="1" dirty="0">
                <a:solidFill>
                  <a:srgbClr val="000000"/>
                </a:solidFill>
              </a:rPr>
              <a:t>23092331 </a:t>
            </a:r>
            <a:endParaRPr lang="en" altLang="zh-TW" sz="2400" b="1" dirty="0">
              <a:solidFill>
                <a:srgbClr val="000000"/>
              </a:solidFill>
            </a:endParaRPr>
          </a:p>
          <a:p>
            <a:pPr marL="0" indent="0">
              <a:lnSpc>
                <a:spcPct val="150000"/>
              </a:lnSpc>
              <a:spcBef>
                <a:spcPts val="0"/>
              </a:spcBef>
              <a:buNone/>
            </a:pPr>
            <a:r>
              <a:rPr lang="en" altLang="zh-TW" sz="2400" b="1" dirty="0">
                <a:solidFill>
                  <a:srgbClr val="000000"/>
                </a:solidFill>
              </a:rPr>
              <a:t> ≈  Total population in the data used for mapping = </a:t>
            </a:r>
            <a:r>
              <a:rPr lang="en-US" altLang="zh-TW" sz="2400" b="1" dirty="0">
                <a:solidFill>
                  <a:srgbClr val="000000"/>
                </a:solidFill>
              </a:rPr>
              <a:t>23091105 </a:t>
            </a:r>
          </a:p>
          <a:p>
            <a:pPr marL="0" indent="0">
              <a:lnSpc>
                <a:spcPct val="150000"/>
              </a:lnSpc>
              <a:spcBef>
                <a:spcPts val="0"/>
              </a:spcBef>
              <a:buNone/>
            </a:pPr>
            <a:endParaRPr lang="en-US" altLang="zh-TW" sz="2400" b="1" dirty="0">
              <a:solidFill>
                <a:srgbClr val="000000"/>
              </a:solidFill>
            </a:endParaRPr>
          </a:p>
          <a:p>
            <a:pPr indent="-457200">
              <a:lnSpc>
                <a:spcPct val="150000"/>
              </a:lnSpc>
              <a:spcBef>
                <a:spcPts val="0"/>
              </a:spcBef>
              <a:buFont typeface="Arial"/>
              <a:buAutoNum type="arabicPeriod"/>
            </a:pPr>
            <a:endParaRPr lang="en-US" altLang="zh-TW" sz="2400" b="1" dirty="0">
              <a:solidFill>
                <a:srgbClr val="000000"/>
              </a:solidFill>
            </a:endParaRPr>
          </a:p>
          <a:p>
            <a:pPr indent="-457200">
              <a:lnSpc>
                <a:spcPct val="150000"/>
              </a:lnSpc>
              <a:spcBef>
                <a:spcPts val="0"/>
              </a:spcBef>
              <a:buFont typeface="Arial"/>
              <a:buAutoNum type="arabicPeriod"/>
            </a:pPr>
            <a:endParaRPr lang="en-US" altLang="zh-TW" sz="2400" b="1" dirty="0">
              <a:solidFill>
                <a:srgbClr val="000000"/>
              </a:solidFill>
            </a:endParaRPr>
          </a:p>
          <a:p>
            <a:pPr indent="-457200">
              <a:lnSpc>
                <a:spcPct val="150000"/>
              </a:lnSpc>
              <a:spcBef>
                <a:spcPts val="0"/>
              </a:spcBef>
              <a:buFont typeface="Arial"/>
              <a:buAutoNum type="arabicPeriod"/>
            </a:pPr>
            <a:endParaRPr lang="en-US" altLang="zh-TW" sz="2400" b="1" dirty="0">
              <a:solidFill>
                <a:srgbClr val="000000"/>
              </a:solidFill>
            </a:endParaRPr>
          </a:p>
          <a:p>
            <a:pPr indent="-457200">
              <a:lnSpc>
                <a:spcPct val="150000"/>
              </a:lnSpc>
              <a:spcBef>
                <a:spcPts val="0"/>
              </a:spcBef>
              <a:buFont typeface="Arial"/>
              <a:buAutoNum type="arabicPeriod"/>
            </a:pPr>
            <a:endParaRPr lang="en-US" altLang="zh-TW" sz="2400" b="1" dirty="0">
              <a:solidFill>
                <a:srgbClr val="000000"/>
              </a:solidFill>
            </a:endParaRPr>
          </a:p>
          <a:p>
            <a:pPr indent="-457200">
              <a:lnSpc>
                <a:spcPct val="150000"/>
              </a:lnSpc>
              <a:spcBef>
                <a:spcPts val="0"/>
              </a:spcBef>
              <a:buFont typeface="Arial"/>
              <a:buAutoNum type="arabicPeriod"/>
            </a:pPr>
            <a:endParaRPr lang="en-US" altLang="zh-TW" sz="2400" b="1" dirty="0">
              <a:solidFill>
                <a:srgbClr val="000000"/>
              </a:solidFill>
            </a:endParaRPr>
          </a:p>
          <a:p>
            <a:pPr indent="-457200">
              <a:lnSpc>
                <a:spcPct val="150000"/>
              </a:lnSpc>
              <a:spcBef>
                <a:spcPts val="0"/>
              </a:spcBef>
              <a:buFont typeface="Arial"/>
              <a:buAutoNum type="arabicPeriod"/>
            </a:pPr>
            <a:endParaRPr lang="zh-TW" altLang="en-US" sz="2400" b="1" dirty="0">
              <a:solidFill>
                <a:schemeClr val="lt1"/>
              </a:solidFill>
            </a:endParaRPr>
          </a:p>
          <a:p>
            <a:pPr marL="0" indent="0">
              <a:lnSpc>
                <a:spcPct val="115000"/>
              </a:lnSpc>
              <a:spcBef>
                <a:spcPts val="0"/>
              </a:spcBef>
              <a:buFont typeface="Arial"/>
              <a:buNone/>
            </a:pPr>
            <a:endParaRPr lang="zh-TW" altLang="en-US" sz="2400" dirty="0">
              <a:solidFill>
                <a:srgbClr val="000000"/>
              </a:solidFill>
            </a:endParaRPr>
          </a:p>
        </p:txBody>
      </p:sp>
    </p:spTree>
    <p:extLst>
      <p:ext uri="{BB962C8B-B14F-4D97-AF65-F5344CB8AC3E}">
        <p14:creationId xmlns:p14="http://schemas.microsoft.com/office/powerpoint/2010/main" val="33988949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D12C85-F940-6683-C504-9B9C9F0B0285}"/>
              </a:ext>
            </a:extLst>
          </p:cNvPr>
          <p:cNvSpPr>
            <a:spLocks noGrp="1"/>
          </p:cNvSpPr>
          <p:nvPr>
            <p:ph type="title"/>
          </p:nvPr>
        </p:nvSpPr>
        <p:spPr>
          <a:xfrm>
            <a:off x="4388328" y="2887389"/>
            <a:ext cx="3415343" cy="1083222"/>
          </a:xfrm>
        </p:spPr>
        <p:txBody>
          <a:bodyPr/>
          <a:lstStyle/>
          <a:p>
            <a:pPr algn="ctr"/>
            <a:r>
              <a:rPr kumimoji="1" lang="en-US" altLang="zh-TW" sz="4800" dirty="0">
                <a:solidFill>
                  <a:srgbClr val="25B1AB"/>
                </a:solidFill>
              </a:rPr>
              <a:t>income</a:t>
            </a:r>
            <a:endParaRPr kumimoji="1" lang="zh-TW" altLang="en-US" sz="4800" dirty="0">
              <a:solidFill>
                <a:srgbClr val="25B1AB"/>
              </a:solidFill>
            </a:endParaRPr>
          </a:p>
        </p:txBody>
      </p:sp>
    </p:spTree>
    <p:extLst>
      <p:ext uri="{BB962C8B-B14F-4D97-AF65-F5344CB8AC3E}">
        <p14:creationId xmlns:p14="http://schemas.microsoft.com/office/powerpoint/2010/main" val="39438199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9" name="Google Shape;79;p14"/>
          <p:cNvSpPr txBox="1">
            <a:spLocks noGrp="1"/>
          </p:cNvSpPr>
          <p:nvPr>
            <p:ph type="title"/>
          </p:nvPr>
        </p:nvSpPr>
        <p:spPr>
          <a:xfrm>
            <a:off x="784974" y="96166"/>
            <a:ext cx="10972800" cy="929400"/>
          </a:xfrm>
          <a:prstGeom prst="rect">
            <a:avLst/>
          </a:prstGeom>
          <a:noFill/>
          <a:ln>
            <a:noFill/>
          </a:ln>
        </p:spPr>
        <p:txBody>
          <a:bodyPr spcFirstLastPara="1" wrap="square" lIns="91425" tIns="45700" rIns="91425" bIns="45700" anchor="ctr" anchorCtr="0">
            <a:noAutofit/>
          </a:bodyPr>
          <a:lstStyle/>
          <a:p>
            <a:r>
              <a:rPr lang="en-US" altLang="zh-TW" sz="4400" dirty="0">
                <a:solidFill>
                  <a:srgbClr val="25B1AB"/>
                </a:solidFill>
              </a:rPr>
              <a:t>Income – raw data</a:t>
            </a:r>
            <a:endParaRPr lang="zh-TW" altLang="en-US" sz="4400" dirty="0">
              <a:solidFill>
                <a:srgbClr val="25B1AB"/>
              </a:solidFill>
            </a:endParaRPr>
          </a:p>
        </p:txBody>
      </p:sp>
      <p:sp>
        <p:nvSpPr>
          <p:cNvPr id="3" name="投影片編號版面配置區 2">
            <a:extLst>
              <a:ext uri="{FF2B5EF4-FFF2-40B4-BE49-F238E27FC236}">
                <a16:creationId xmlns:a16="http://schemas.microsoft.com/office/drawing/2014/main" id="{EC95311B-6667-B4E6-E515-222D227FA72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ltLang="zh-TW" smtClean="0"/>
              <a:t>29</a:t>
            </a:fld>
            <a:endParaRPr lang="zh-TW" altLang="en-US" dirty="0"/>
          </a:p>
        </p:txBody>
      </p:sp>
      <p:sp>
        <p:nvSpPr>
          <p:cNvPr id="7" name="Google Shape;78;p14">
            <a:extLst>
              <a:ext uri="{FF2B5EF4-FFF2-40B4-BE49-F238E27FC236}">
                <a16:creationId xmlns:a16="http://schemas.microsoft.com/office/drawing/2014/main" id="{342C0C66-4F48-E529-54B5-088A5A68DDF1}"/>
              </a:ext>
            </a:extLst>
          </p:cNvPr>
          <p:cNvSpPr txBox="1">
            <a:spLocks/>
          </p:cNvSpPr>
          <p:nvPr/>
        </p:nvSpPr>
        <p:spPr>
          <a:xfrm>
            <a:off x="1079698" y="1769550"/>
            <a:ext cx="4240113" cy="45232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93700" algn="l" rtl="0">
              <a:lnSpc>
                <a:spcPct val="100000"/>
              </a:lnSpc>
              <a:spcBef>
                <a:spcPts val="520"/>
              </a:spcBef>
              <a:spcAft>
                <a:spcPts val="0"/>
              </a:spcAft>
              <a:buClr>
                <a:srgbClr val="7F7F7F"/>
              </a:buClr>
              <a:buSzPts val="2600"/>
              <a:buFont typeface="Arial"/>
              <a:buChar char="•"/>
              <a:defRPr sz="2600" b="0" i="0" u="none" strike="noStrike" cap="none">
                <a:solidFill>
                  <a:srgbClr val="7F7F7F"/>
                </a:solidFill>
                <a:latin typeface="Arial"/>
                <a:ea typeface="Arial"/>
                <a:cs typeface="Arial"/>
                <a:sym typeface="Arial"/>
              </a:defRPr>
            </a:lvl1pPr>
            <a:lvl2pPr marL="914400" marR="0" lvl="1" indent="-304800" algn="l" rtl="0">
              <a:lnSpc>
                <a:spcPct val="100000"/>
              </a:lnSpc>
              <a:spcBef>
                <a:spcPts val="400"/>
              </a:spcBef>
              <a:spcAft>
                <a:spcPts val="0"/>
              </a:spcAft>
              <a:buClr>
                <a:srgbClr val="7F7F7F"/>
              </a:buClr>
              <a:buSzPts val="1200"/>
              <a:buFont typeface="Noto Sans Symbols"/>
              <a:buChar char="●"/>
              <a:defRPr sz="2000" b="0" i="0" u="none" strike="noStrike" cap="none">
                <a:solidFill>
                  <a:srgbClr val="7F7F7F"/>
                </a:solidFill>
                <a:latin typeface="Arial"/>
                <a:ea typeface="Arial"/>
                <a:cs typeface="Arial"/>
                <a:sym typeface="Arial"/>
              </a:defRPr>
            </a:lvl2pPr>
            <a:lvl3pPr marL="1371600" marR="0" lvl="2" indent="-330200" algn="l" rtl="0">
              <a:lnSpc>
                <a:spcPct val="100000"/>
              </a:lnSpc>
              <a:spcBef>
                <a:spcPts val="320"/>
              </a:spcBef>
              <a:spcAft>
                <a:spcPts val="0"/>
              </a:spcAft>
              <a:buClr>
                <a:srgbClr val="7F7F7F"/>
              </a:buClr>
              <a:buSzPts val="1600"/>
              <a:buFont typeface="Arial"/>
              <a:buChar char="•"/>
              <a:defRPr sz="1600" b="0" i="0" u="none" strike="noStrike" cap="none">
                <a:solidFill>
                  <a:srgbClr val="7F7F7F"/>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0" indent="0">
              <a:lnSpc>
                <a:spcPct val="150000"/>
              </a:lnSpc>
              <a:spcBef>
                <a:spcPts val="0"/>
              </a:spcBef>
              <a:buNone/>
            </a:pPr>
            <a:r>
              <a:rPr lang="en" altLang="zh-TW" sz="1800" b="1" dirty="0">
                <a:solidFill>
                  <a:srgbClr val="000000"/>
                </a:solidFill>
              </a:rPr>
              <a:t>COLUMN1 = Number of households</a:t>
            </a:r>
            <a:endParaRPr lang="zh-TW" altLang="en-US" sz="1800" b="1" dirty="0">
              <a:solidFill>
                <a:srgbClr val="000000"/>
              </a:solidFill>
            </a:endParaRPr>
          </a:p>
        </p:txBody>
      </p:sp>
      <p:pic>
        <p:nvPicPr>
          <p:cNvPr id="5" name="圖片 4" descr="一張含有 文字, 收據, 白色, 代數 的圖片&#10;&#10;自動產生的描述">
            <a:extLst>
              <a:ext uri="{FF2B5EF4-FFF2-40B4-BE49-F238E27FC236}">
                <a16:creationId xmlns:a16="http://schemas.microsoft.com/office/drawing/2014/main" id="{49B733FB-129A-799E-E26E-C208E673D2E0}"/>
              </a:ext>
            </a:extLst>
          </p:cNvPr>
          <p:cNvPicPr>
            <a:picLocks noChangeAspect="1"/>
          </p:cNvPicPr>
          <p:nvPr/>
        </p:nvPicPr>
        <p:blipFill>
          <a:blip r:embed="rId3"/>
          <a:stretch>
            <a:fillRect/>
          </a:stretch>
        </p:blipFill>
        <p:spPr>
          <a:xfrm>
            <a:off x="65508" y="2384277"/>
            <a:ext cx="12060983" cy="4062205"/>
          </a:xfrm>
          <a:prstGeom prst="rect">
            <a:avLst/>
          </a:prstGeom>
        </p:spPr>
      </p:pic>
      <p:sp>
        <p:nvSpPr>
          <p:cNvPr id="8" name="矩形 7">
            <a:extLst>
              <a:ext uri="{FF2B5EF4-FFF2-40B4-BE49-F238E27FC236}">
                <a16:creationId xmlns:a16="http://schemas.microsoft.com/office/drawing/2014/main" id="{7D778E42-CD9E-75DF-4BCE-5B3793C7ED3A}"/>
              </a:ext>
            </a:extLst>
          </p:cNvPr>
          <p:cNvSpPr/>
          <p:nvPr/>
        </p:nvSpPr>
        <p:spPr>
          <a:xfrm>
            <a:off x="3526513" y="2384277"/>
            <a:ext cx="652379" cy="378128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B722596C-6C77-B21D-A362-FAFDC85B4272}"/>
              </a:ext>
            </a:extLst>
          </p:cNvPr>
          <p:cNvSpPr/>
          <p:nvPr/>
        </p:nvSpPr>
        <p:spPr>
          <a:xfrm>
            <a:off x="10579694" y="2386413"/>
            <a:ext cx="682238" cy="378128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文字方塊 9">
            <a:extLst>
              <a:ext uri="{FF2B5EF4-FFF2-40B4-BE49-F238E27FC236}">
                <a16:creationId xmlns:a16="http://schemas.microsoft.com/office/drawing/2014/main" id="{605EB839-0DAC-8F38-6EC5-2CD4B0C51FE2}"/>
              </a:ext>
            </a:extLst>
          </p:cNvPr>
          <p:cNvSpPr txBox="1"/>
          <p:nvPr/>
        </p:nvSpPr>
        <p:spPr>
          <a:xfrm>
            <a:off x="6532335" y="1286307"/>
            <a:ext cx="5488533" cy="1138773"/>
          </a:xfrm>
          <a:prstGeom prst="rect">
            <a:avLst/>
          </a:prstGeom>
          <a:noFill/>
        </p:spPr>
        <p:txBody>
          <a:bodyPr wrap="square" rtlCol="0">
            <a:spAutoFit/>
          </a:bodyPr>
          <a:lstStyle/>
          <a:p>
            <a:pPr>
              <a:lnSpc>
                <a:spcPct val="150000"/>
              </a:lnSpc>
              <a:buClr>
                <a:srgbClr val="7F7F7F"/>
              </a:buClr>
              <a:buSzPts val="2600"/>
            </a:pPr>
            <a:r>
              <a:rPr lang="en" altLang="zh-TW" sz="1800" b="1" dirty="0"/>
              <a:t>COLUMN160 = The total salary income reported by all households in that village for the year 110.</a:t>
            </a:r>
            <a:endParaRPr lang="en-US" altLang="zh-TW" sz="1800" b="1" dirty="0"/>
          </a:p>
          <a:p>
            <a:endParaRPr kumimoji="1" lang="zh-TW" altLang="en-US" dirty="0"/>
          </a:p>
        </p:txBody>
      </p:sp>
      <p:sp>
        <p:nvSpPr>
          <p:cNvPr id="11" name="Google Shape;78;p14">
            <a:extLst>
              <a:ext uri="{FF2B5EF4-FFF2-40B4-BE49-F238E27FC236}">
                <a16:creationId xmlns:a16="http://schemas.microsoft.com/office/drawing/2014/main" id="{18D734EC-4921-633D-9BB0-B2C09086C799}"/>
              </a:ext>
            </a:extLst>
          </p:cNvPr>
          <p:cNvSpPr txBox="1">
            <a:spLocks/>
          </p:cNvSpPr>
          <p:nvPr/>
        </p:nvSpPr>
        <p:spPr>
          <a:xfrm>
            <a:off x="261463" y="795923"/>
            <a:ext cx="11150652" cy="9294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93700" algn="l" rtl="0">
              <a:lnSpc>
                <a:spcPct val="100000"/>
              </a:lnSpc>
              <a:spcBef>
                <a:spcPts val="520"/>
              </a:spcBef>
              <a:spcAft>
                <a:spcPts val="0"/>
              </a:spcAft>
              <a:buClr>
                <a:srgbClr val="7F7F7F"/>
              </a:buClr>
              <a:buSzPts val="2600"/>
              <a:buFont typeface="Arial"/>
              <a:buChar char="•"/>
              <a:defRPr sz="2600" b="0" i="0" u="none" strike="noStrike" cap="none">
                <a:solidFill>
                  <a:srgbClr val="7F7F7F"/>
                </a:solidFill>
                <a:latin typeface="Arial"/>
                <a:ea typeface="Arial"/>
                <a:cs typeface="Arial"/>
                <a:sym typeface="Arial"/>
              </a:defRPr>
            </a:lvl1pPr>
            <a:lvl2pPr marL="914400" marR="0" lvl="1" indent="-304800" algn="l" rtl="0">
              <a:lnSpc>
                <a:spcPct val="100000"/>
              </a:lnSpc>
              <a:spcBef>
                <a:spcPts val="400"/>
              </a:spcBef>
              <a:spcAft>
                <a:spcPts val="0"/>
              </a:spcAft>
              <a:buClr>
                <a:srgbClr val="7F7F7F"/>
              </a:buClr>
              <a:buSzPts val="1200"/>
              <a:buFont typeface="Noto Sans Symbols"/>
              <a:buChar char="●"/>
              <a:defRPr sz="2000" b="0" i="0" u="none" strike="noStrike" cap="none">
                <a:solidFill>
                  <a:srgbClr val="7F7F7F"/>
                </a:solidFill>
                <a:latin typeface="Arial"/>
                <a:ea typeface="Arial"/>
                <a:cs typeface="Arial"/>
                <a:sym typeface="Arial"/>
              </a:defRPr>
            </a:lvl2pPr>
            <a:lvl3pPr marL="1371600" marR="0" lvl="2" indent="-330200" algn="l" rtl="0">
              <a:lnSpc>
                <a:spcPct val="100000"/>
              </a:lnSpc>
              <a:spcBef>
                <a:spcPts val="320"/>
              </a:spcBef>
              <a:spcAft>
                <a:spcPts val="0"/>
              </a:spcAft>
              <a:buClr>
                <a:srgbClr val="7F7F7F"/>
              </a:buClr>
              <a:buSzPts val="1600"/>
              <a:buFont typeface="Arial"/>
              <a:buChar char="•"/>
              <a:defRPr sz="1600" b="0" i="0" u="none" strike="noStrike" cap="none">
                <a:solidFill>
                  <a:srgbClr val="7F7F7F"/>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0" indent="0">
              <a:lnSpc>
                <a:spcPct val="150000"/>
              </a:lnSpc>
              <a:spcBef>
                <a:spcPts val="0"/>
              </a:spcBef>
              <a:buNone/>
            </a:pPr>
            <a:r>
              <a:rPr lang="en" altLang="zh-TW" sz="2000" b="1" i="0" dirty="0">
                <a:solidFill>
                  <a:srgbClr val="0D0D0D"/>
                </a:solidFill>
                <a:effectLst/>
                <a:latin typeface="Söhne"/>
              </a:rPr>
              <a:t>Although the finest granularity is at the village level, there are only 7760 data entries. However, Taiwan has 7936 villages -&gt; </a:t>
            </a:r>
            <a:r>
              <a:rPr lang="en" altLang="zh-TW" sz="2000" b="1" i="0" dirty="0">
                <a:solidFill>
                  <a:srgbClr val="0070C0"/>
                </a:solidFill>
                <a:effectLst/>
                <a:latin typeface="Söhne"/>
              </a:rPr>
              <a:t>merge into districts.</a:t>
            </a:r>
            <a:endParaRPr lang="en-US" altLang="zh-TW" sz="2000" b="1" dirty="0">
              <a:solidFill>
                <a:srgbClr val="0070C0"/>
              </a:solidFill>
            </a:endParaRPr>
          </a:p>
        </p:txBody>
      </p:sp>
      <p:sp>
        <p:nvSpPr>
          <p:cNvPr id="2" name="文字方塊 1">
            <a:extLst>
              <a:ext uri="{FF2B5EF4-FFF2-40B4-BE49-F238E27FC236}">
                <a16:creationId xmlns:a16="http://schemas.microsoft.com/office/drawing/2014/main" id="{D6E9CDAA-7126-C59D-A094-FB70AF34A650}"/>
              </a:ext>
            </a:extLst>
          </p:cNvPr>
          <p:cNvSpPr txBox="1"/>
          <p:nvPr/>
        </p:nvSpPr>
        <p:spPr>
          <a:xfrm>
            <a:off x="8347399" y="2067983"/>
            <a:ext cx="2199641" cy="307777"/>
          </a:xfrm>
          <a:prstGeom prst="rect">
            <a:avLst/>
          </a:prstGeom>
          <a:noFill/>
        </p:spPr>
        <p:txBody>
          <a:bodyPr wrap="none" rtlCol="0">
            <a:spAutoFit/>
          </a:bodyPr>
          <a:lstStyle/>
          <a:p>
            <a:r>
              <a:rPr lang="en-US" altLang="zh-TW" sz="1400" b="1" dirty="0">
                <a:solidFill>
                  <a:schemeClr val="tx1"/>
                </a:solidFill>
              </a:rPr>
              <a:t>(</a:t>
            </a:r>
            <a:r>
              <a:rPr lang="en" altLang="zh-TW" b="1" dirty="0">
                <a:solidFill>
                  <a:schemeClr val="tx1"/>
                </a:solidFill>
              </a:rPr>
              <a:t>Unit: thousand dollars</a:t>
            </a:r>
            <a:r>
              <a:rPr lang="en-US" altLang="zh-TW" sz="1400" b="1" dirty="0">
                <a:solidFill>
                  <a:schemeClr val="tx1"/>
                </a:solidFill>
              </a:rPr>
              <a:t>)</a:t>
            </a:r>
            <a:endParaRPr lang="zh-TW" altLang="en-US" sz="1400" b="1" dirty="0">
              <a:solidFill>
                <a:schemeClr val="tx1"/>
              </a:solidFill>
            </a:endParaRPr>
          </a:p>
        </p:txBody>
      </p:sp>
      <p:sp>
        <p:nvSpPr>
          <p:cNvPr id="6" name="矩形 5">
            <a:extLst>
              <a:ext uri="{FF2B5EF4-FFF2-40B4-BE49-F238E27FC236}">
                <a16:creationId xmlns:a16="http://schemas.microsoft.com/office/drawing/2014/main" id="{0ADFCA0B-2B86-6757-4177-3D902A3D1F18}"/>
              </a:ext>
            </a:extLst>
          </p:cNvPr>
          <p:cNvSpPr/>
          <p:nvPr/>
        </p:nvSpPr>
        <p:spPr>
          <a:xfrm>
            <a:off x="1469821" y="2384277"/>
            <a:ext cx="652379" cy="3781281"/>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accent6">
                  <a:lumMod val="75000"/>
                </a:schemeClr>
              </a:solidFill>
            </a:endParaRPr>
          </a:p>
        </p:txBody>
      </p:sp>
    </p:spTree>
    <p:extLst>
      <p:ext uri="{BB962C8B-B14F-4D97-AF65-F5344CB8AC3E}">
        <p14:creationId xmlns:p14="http://schemas.microsoft.com/office/powerpoint/2010/main" val="268675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9" name="Google Shape;79;p14"/>
          <p:cNvSpPr txBox="1">
            <a:spLocks noGrp="1"/>
          </p:cNvSpPr>
          <p:nvPr>
            <p:ph type="title"/>
          </p:nvPr>
        </p:nvSpPr>
        <p:spPr>
          <a:xfrm>
            <a:off x="784974" y="96166"/>
            <a:ext cx="10972800" cy="929400"/>
          </a:xfrm>
          <a:prstGeom prst="rect">
            <a:avLst/>
          </a:prstGeom>
          <a:noFill/>
          <a:ln>
            <a:noFill/>
          </a:ln>
        </p:spPr>
        <p:txBody>
          <a:bodyPr spcFirstLastPara="1" wrap="square" lIns="91425" tIns="45700" rIns="91425" bIns="45700" anchor="ctr" anchorCtr="0">
            <a:noAutofit/>
          </a:bodyPr>
          <a:lstStyle/>
          <a:p>
            <a:r>
              <a:rPr lang="en-US" altLang="zh-TW" sz="4400" dirty="0">
                <a:solidFill>
                  <a:srgbClr val="25B1AB"/>
                </a:solidFill>
              </a:rPr>
              <a:t>steps for preprocessing population data</a:t>
            </a:r>
            <a:endParaRPr lang="zh-TW" altLang="en-US" sz="4400" dirty="0">
              <a:solidFill>
                <a:srgbClr val="25B1AB"/>
              </a:solidFill>
            </a:endParaRPr>
          </a:p>
        </p:txBody>
      </p:sp>
      <p:sp>
        <p:nvSpPr>
          <p:cNvPr id="3" name="投影片編號版面配置區 2">
            <a:extLst>
              <a:ext uri="{FF2B5EF4-FFF2-40B4-BE49-F238E27FC236}">
                <a16:creationId xmlns:a16="http://schemas.microsoft.com/office/drawing/2014/main" id="{EC95311B-6667-B4E6-E515-222D227FA72E}"/>
              </a:ext>
            </a:extLst>
          </p:cNvPr>
          <p:cNvSpPr>
            <a:spLocks noGrp="1"/>
          </p:cNvSpPr>
          <p:nvPr>
            <p:ph type="sldNum" idx="12"/>
          </p:nvPr>
        </p:nvSpPr>
        <p:spPr>
          <a:xfrm>
            <a:off x="11629947" y="6507834"/>
            <a:ext cx="528320" cy="508000"/>
          </a:xfrm>
        </p:spPr>
        <p:txBody>
          <a:bodyPr/>
          <a:lstStyle/>
          <a:p>
            <a:pPr marL="0" lvl="0" indent="0" algn="l" rtl="0">
              <a:spcBef>
                <a:spcPts val="0"/>
              </a:spcBef>
              <a:spcAft>
                <a:spcPts val="0"/>
              </a:spcAft>
              <a:buNone/>
            </a:pPr>
            <a:fld id="{00000000-1234-1234-1234-123412341234}" type="slidenum">
              <a:rPr lang="en-US" altLang="zh-TW" smtClean="0"/>
              <a:t>3</a:t>
            </a:fld>
            <a:endParaRPr lang="zh-TW" altLang="en-US" dirty="0"/>
          </a:p>
        </p:txBody>
      </p:sp>
      <p:sp>
        <p:nvSpPr>
          <p:cNvPr id="10" name="文字方塊 9">
            <a:extLst>
              <a:ext uri="{FF2B5EF4-FFF2-40B4-BE49-F238E27FC236}">
                <a16:creationId xmlns:a16="http://schemas.microsoft.com/office/drawing/2014/main" id="{605EB839-0DAC-8F38-6EC5-2CD4B0C51FE2}"/>
              </a:ext>
            </a:extLst>
          </p:cNvPr>
          <p:cNvSpPr txBox="1"/>
          <p:nvPr/>
        </p:nvSpPr>
        <p:spPr>
          <a:xfrm>
            <a:off x="283748" y="1028948"/>
            <a:ext cx="12510163" cy="5575052"/>
          </a:xfrm>
          <a:prstGeom prst="rect">
            <a:avLst/>
          </a:prstGeom>
          <a:noFill/>
        </p:spPr>
        <p:txBody>
          <a:bodyPr wrap="square" rtlCol="0">
            <a:spAutoFit/>
          </a:bodyPr>
          <a:lstStyle/>
          <a:p>
            <a:pPr algn="l">
              <a:lnSpc>
                <a:spcPct val="150000"/>
              </a:lnSpc>
              <a:buFont typeface="+mj-lt"/>
              <a:buAutoNum type="arabicPeriod"/>
            </a:pPr>
            <a:r>
              <a:rPr lang="en" altLang="zh-TW" sz="2400" dirty="0">
                <a:solidFill>
                  <a:srgbClr val="0D0D0D"/>
                </a:solidFill>
                <a:latin typeface="Söhne"/>
              </a:rPr>
              <a:t> Preprocess</a:t>
            </a:r>
            <a:r>
              <a:rPr lang="en" altLang="zh-TW" sz="2400" b="0" i="0" dirty="0">
                <a:solidFill>
                  <a:srgbClr val="0D0D0D"/>
                </a:solidFill>
                <a:effectLst/>
                <a:latin typeface="Söhne"/>
              </a:rPr>
              <a:t> the data (referred to on the previous page) to transform it into a count format.</a:t>
            </a:r>
          </a:p>
          <a:p>
            <a:pPr algn="l">
              <a:lnSpc>
                <a:spcPct val="150000"/>
              </a:lnSpc>
              <a:buFont typeface="+mj-lt"/>
              <a:buAutoNum type="arabicPeriod"/>
            </a:pPr>
            <a:r>
              <a:rPr lang="en" altLang="zh-TW" sz="2400" dirty="0">
                <a:solidFill>
                  <a:srgbClr val="0D0D0D"/>
                </a:solidFill>
                <a:latin typeface="Söhne"/>
              </a:rPr>
              <a:t> Merge the preprocessed data with a map that includes geometry, ensuring to match the granularity, so that the data contains a geometry column.</a:t>
            </a:r>
          </a:p>
          <a:p>
            <a:pPr algn="l">
              <a:lnSpc>
                <a:spcPct val="150000"/>
              </a:lnSpc>
              <a:buFont typeface="+mj-lt"/>
              <a:buAutoNum type="arabicPeriod"/>
            </a:pPr>
            <a:endParaRPr lang="en" altLang="zh-TW" sz="2400" dirty="0">
              <a:solidFill>
                <a:srgbClr val="0D0D0D"/>
              </a:solidFill>
              <a:latin typeface="Söhne"/>
            </a:endParaRPr>
          </a:p>
          <a:p>
            <a:pPr marL="342900" indent="-342900">
              <a:lnSpc>
                <a:spcPct val="150000"/>
              </a:lnSpc>
              <a:buClr>
                <a:srgbClr val="7F7F7F"/>
              </a:buClr>
              <a:buSzPts val="2600"/>
              <a:buAutoNum type="arabicPeriod"/>
            </a:pPr>
            <a:endParaRPr lang="en-US" altLang="zh-TW" sz="2400" b="1" dirty="0">
              <a:solidFill>
                <a:schemeClr val="tx1"/>
              </a:solidFill>
            </a:endParaRPr>
          </a:p>
          <a:p>
            <a:pPr marL="342900" indent="-342900">
              <a:lnSpc>
                <a:spcPct val="150000"/>
              </a:lnSpc>
              <a:buClr>
                <a:srgbClr val="7F7F7F"/>
              </a:buClr>
              <a:buSzPts val="2600"/>
              <a:buAutoNum type="arabicPeriod"/>
            </a:pPr>
            <a:endParaRPr lang="en-US" altLang="zh-TW" sz="2400" b="1" dirty="0">
              <a:solidFill>
                <a:schemeClr val="tx1"/>
              </a:solidFill>
            </a:endParaRPr>
          </a:p>
          <a:p>
            <a:pPr algn="l">
              <a:lnSpc>
                <a:spcPct val="150000"/>
              </a:lnSpc>
              <a:buFont typeface="+mj-lt"/>
              <a:buAutoNum type="arabicPeriod"/>
            </a:pPr>
            <a:r>
              <a:rPr lang="zh-TW" altLang="en-US" sz="2400" dirty="0">
                <a:solidFill>
                  <a:srgbClr val="0D0D0D"/>
                </a:solidFill>
                <a:latin typeface="Söhne"/>
              </a:rPr>
              <a:t> </a:t>
            </a:r>
            <a:r>
              <a:rPr lang="en" altLang="zh-TW" sz="2400" dirty="0">
                <a:solidFill>
                  <a:srgbClr val="0D0D0D"/>
                </a:solidFill>
                <a:latin typeface="Söhne"/>
              </a:rPr>
              <a:t>Create hexagons that cover Taiwan, which should include a geometry column.</a:t>
            </a:r>
          </a:p>
          <a:p>
            <a:pPr algn="l">
              <a:lnSpc>
                <a:spcPct val="150000"/>
              </a:lnSpc>
              <a:buFont typeface="+mj-lt"/>
              <a:buAutoNum type="arabicPeriod"/>
            </a:pPr>
            <a:r>
              <a:rPr lang="en" altLang="zh-TW" sz="2400" dirty="0">
                <a:solidFill>
                  <a:srgbClr val="0D0D0D"/>
                </a:solidFill>
                <a:latin typeface="Söhne"/>
              </a:rPr>
              <a:t> Standardize the coordinates to EPSG:4326.</a:t>
            </a:r>
          </a:p>
          <a:p>
            <a:pPr algn="l">
              <a:lnSpc>
                <a:spcPct val="150000"/>
              </a:lnSpc>
              <a:buFont typeface="+mj-lt"/>
              <a:buAutoNum type="arabicPeriod"/>
            </a:pPr>
            <a:r>
              <a:rPr lang="en" altLang="zh-TW" sz="2400" dirty="0">
                <a:solidFill>
                  <a:srgbClr val="0D0D0D"/>
                </a:solidFill>
                <a:latin typeface="Söhne"/>
              </a:rPr>
              <a:t> Run the algorithm on the data containing geometry fields (both hexagons and data).</a:t>
            </a:r>
          </a:p>
          <a:p>
            <a:pPr algn="l">
              <a:lnSpc>
                <a:spcPct val="150000"/>
              </a:lnSpc>
              <a:buFont typeface="+mj-lt"/>
              <a:buAutoNum type="arabicPeriod"/>
            </a:pPr>
            <a:r>
              <a:rPr lang="en" altLang="zh-TW" sz="2400" dirty="0">
                <a:solidFill>
                  <a:srgbClr val="0D0D0D"/>
                </a:solidFill>
                <a:latin typeface="Söhne"/>
              </a:rPr>
              <a:t> Calculate the amount of data within each hexagon and upload the completed map to Ellipse.</a:t>
            </a:r>
          </a:p>
        </p:txBody>
      </p:sp>
      <p:pic>
        <p:nvPicPr>
          <p:cNvPr id="4" name="圖片 3" descr="一張含有 文字, 螢幕擷取畫面, 字型, 收據 的圖片&#10;&#10;自動產生的描述">
            <a:extLst>
              <a:ext uri="{FF2B5EF4-FFF2-40B4-BE49-F238E27FC236}">
                <a16:creationId xmlns:a16="http://schemas.microsoft.com/office/drawing/2014/main" id="{2B139B77-617C-B1FB-ED08-DB2B62318B74}"/>
              </a:ext>
            </a:extLst>
          </p:cNvPr>
          <p:cNvPicPr>
            <a:picLocks noChangeAspect="1"/>
          </p:cNvPicPr>
          <p:nvPr/>
        </p:nvPicPr>
        <p:blipFill>
          <a:blip r:embed="rId3"/>
          <a:stretch>
            <a:fillRect/>
          </a:stretch>
        </p:blipFill>
        <p:spPr>
          <a:xfrm>
            <a:off x="1292221" y="2781544"/>
            <a:ext cx="8594309" cy="1671116"/>
          </a:xfrm>
          <a:prstGeom prst="rect">
            <a:avLst/>
          </a:prstGeom>
        </p:spPr>
      </p:pic>
      <p:sp>
        <p:nvSpPr>
          <p:cNvPr id="2" name="矩形 1">
            <a:extLst>
              <a:ext uri="{FF2B5EF4-FFF2-40B4-BE49-F238E27FC236}">
                <a16:creationId xmlns:a16="http://schemas.microsoft.com/office/drawing/2014/main" id="{DB0E9925-B81F-E7BC-97C6-EAE94A2E2483}"/>
              </a:ext>
            </a:extLst>
          </p:cNvPr>
          <p:cNvSpPr/>
          <p:nvPr/>
        </p:nvSpPr>
        <p:spPr>
          <a:xfrm>
            <a:off x="6575108" y="2716028"/>
            <a:ext cx="3311422" cy="180214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12445245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9" name="Google Shape;79;p14"/>
          <p:cNvSpPr txBox="1">
            <a:spLocks noGrp="1"/>
          </p:cNvSpPr>
          <p:nvPr>
            <p:ph type="title"/>
          </p:nvPr>
        </p:nvSpPr>
        <p:spPr>
          <a:xfrm>
            <a:off x="784974" y="96166"/>
            <a:ext cx="10972800" cy="929400"/>
          </a:xfrm>
          <a:prstGeom prst="rect">
            <a:avLst/>
          </a:prstGeom>
          <a:noFill/>
          <a:ln>
            <a:noFill/>
          </a:ln>
        </p:spPr>
        <p:txBody>
          <a:bodyPr spcFirstLastPara="1" wrap="square" lIns="91425" tIns="45700" rIns="91425" bIns="45700" anchor="ctr" anchorCtr="0">
            <a:noAutofit/>
          </a:bodyPr>
          <a:lstStyle/>
          <a:p>
            <a:r>
              <a:rPr lang="en-US" altLang="zh-TW" sz="4400" dirty="0">
                <a:solidFill>
                  <a:srgbClr val="25B1AB"/>
                </a:solidFill>
              </a:rPr>
              <a:t>Income - preprocessing</a:t>
            </a:r>
            <a:endParaRPr lang="zh-TW" altLang="en-US" sz="4400" dirty="0">
              <a:solidFill>
                <a:srgbClr val="25B1AB"/>
              </a:solidFill>
            </a:endParaRPr>
          </a:p>
        </p:txBody>
      </p:sp>
      <p:sp>
        <p:nvSpPr>
          <p:cNvPr id="3" name="投影片編號版面配置區 2">
            <a:extLst>
              <a:ext uri="{FF2B5EF4-FFF2-40B4-BE49-F238E27FC236}">
                <a16:creationId xmlns:a16="http://schemas.microsoft.com/office/drawing/2014/main" id="{EC95311B-6667-B4E6-E515-222D227FA72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ltLang="zh-TW" smtClean="0"/>
              <a:t>30</a:t>
            </a:fld>
            <a:endParaRPr lang="zh-TW" altLang="en-US" dirty="0"/>
          </a:p>
        </p:txBody>
      </p:sp>
      <p:sp>
        <p:nvSpPr>
          <p:cNvPr id="7" name="Google Shape;78;p14">
            <a:extLst>
              <a:ext uri="{FF2B5EF4-FFF2-40B4-BE49-F238E27FC236}">
                <a16:creationId xmlns:a16="http://schemas.microsoft.com/office/drawing/2014/main" id="{342C0C66-4F48-E529-54B5-088A5A68DDF1}"/>
              </a:ext>
            </a:extLst>
          </p:cNvPr>
          <p:cNvSpPr txBox="1">
            <a:spLocks/>
          </p:cNvSpPr>
          <p:nvPr/>
        </p:nvSpPr>
        <p:spPr>
          <a:xfrm>
            <a:off x="380455" y="1136823"/>
            <a:ext cx="11049545" cy="562501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93700" algn="l" rtl="0">
              <a:lnSpc>
                <a:spcPct val="100000"/>
              </a:lnSpc>
              <a:spcBef>
                <a:spcPts val="520"/>
              </a:spcBef>
              <a:spcAft>
                <a:spcPts val="0"/>
              </a:spcAft>
              <a:buClr>
                <a:srgbClr val="7F7F7F"/>
              </a:buClr>
              <a:buSzPts val="2600"/>
              <a:buFont typeface="Arial"/>
              <a:buChar char="•"/>
              <a:defRPr sz="2600" b="0" i="0" u="none" strike="noStrike" cap="none">
                <a:solidFill>
                  <a:srgbClr val="7F7F7F"/>
                </a:solidFill>
                <a:latin typeface="Arial"/>
                <a:ea typeface="Arial"/>
                <a:cs typeface="Arial"/>
                <a:sym typeface="Arial"/>
              </a:defRPr>
            </a:lvl1pPr>
            <a:lvl2pPr marL="914400" marR="0" lvl="1" indent="-304800" algn="l" rtl="0">
              <a:lnSpc>
                <a:spcPct val="100000"/>
              </a:lnSpc>
              <a:spcBef>
                <a:spcPts val="400"/>
              </a:spcBef>
              <a:spcAft>
                <a:spcPts val="0"/>
              </a:spcAft>
              <a:buClr>
                <a:srgbClr val="7F7F7F"/>
              </a:buClr>
              <a:buSzPts val="1200"/>
              <a:buFont typeface="Noto Sans Symbols"/>
              <a:buChar char="●"/>
              <a:defRPr sz="2000" b="0" i="0" u="none" strike="noStrike" cap="none">
                <a:solidFill>
                  <a:srgbClr val="7F7F7F"/>
                </a:solidFill>
                <a:latin typeface="Arial"/>
                <a:ea typeface="Arial"/>
                <a:cs typeface="Arial"/>
                <a:sym typeface="Arial"/>
              </a:defRPr>
            </a:lvl2pPr>
            <a:lvl3pPr marL="1371600" marR="0" lvl="2" indent="-330200" algn="l" rtl="0">
              <a:lnSpc>
                <a:spcPct val="100000"/>
              </a:lnSpc>
              <a:spcBef>
                <a:spcPts val="320"/>
              </a:spcBef>
              <a:spcAft>
                <a:spcPts val="0"/>
              </a:spcAft>
              <a:buClr>
                <a:srgbClr val="7F7F7F"/>
              </a:buClr>
              <a:buSzPts val="1600"/>
              <a:buFont typeface="Arial"/>
              <a:buChar char="•"/>
              <a:defRPr sz="1600" b="0" i="0" u="none" strike="noStrike" cap="none">
                <a:solidFill>
                  <a:srgbClr val="7F7F7F"/>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indent="-457200">
              <a:lnSpc>
                <a:spcPct val="150000"/>
              </a:lnSpc>
              <a:spcBef>
                <a:spcPts val="0"/>
              </a:spcBef>
              <a:buFont typeface="Arial"/>
              <a:buAutoNum type="arabicPeriod"/>
            </a:pPr>
            <a:r>
              <a:rPr lang="en" altLang="zh-TW" sz="2400" b="1" dirty="0">
                <a:solidFill>
                  <a:schemeClr val="tx1"/>
                </a:solidFill>
              </a:rPr>
              <a:t>If a village's income is missing (NA), use the average total income of the villages within the same district to fill this missing value.</a:t>
            </a:r>
          </a:p>
          <a:p>
            <a:pPr indent="-457200">
              <a:lnSpc>
                <a:spcPct val="150000"/>
              </a:lnSpc>
              <a:spcBef>
                <a:spcPts val="0"/>
              </a:spcBef>
              <a:buFont typeface="Arial"/>
              <a:buAutoNum type="arabicPeriod"/>
            </a:pPr>
            <a:r>
              <a:rPr lang="en" altLang="zh-TW" sz="2400" b="1" dirty="0">
                <a:solidFill>
                  <a:schemeClr val="tx1"/>
                </a:solidFill>
              </a:rPr>
              <a:t>Calculate the average household income of the district by dividing the total annual salary income of the different villages in the district by the total number of households in the district. This results in the average household income for the district (average annual family income of the district).</a:t>
            </a:r>
          </a:p>
          <a:p>
            <a:pPr indent="-457200">
              <a:lnSpc>
                <a:spcPct val="150000"/>
              </a:lnSpc>
              <a:spcBef>
                <a:spcPts val="0"/>
              </a:spcBef>
              <a:buFont typeface="Arial"/>
              <a:buAutoNum type="arabicPeriod"/>
            </a:pPr>
            <a:r>
              <a:rPr lang="en" altLang="zh-TW" sz="2400" b="1" dirty="0">
                <a:solidFill>
                  <a:schemeClr val="tx1"/>
                </a:solidFill>
              </a:rPr>
              <a:t>Use TOWN_ID to perform the merge to obtain fields with geometry.</a:t>
            </a:r>
          </a:p>
          <a:p>
            <a:pPr indent="-457200">
              <a:lnSpc>
                <a:spcPct val="150000"/>
              </a:lnSpc>
              <a:spcBef>
                <a:spcPts val="0"/>
              </a:spcBef>
              <a:buFont typeface="Arial"/>
              <a:buAutoNum type="arabicPeriod"/>
            </a:pPr>
            <a:r>
              <a:rPr lang="en" altLang="zh-TW" sz="2400" b="1" dirty="0">
                <a:solidFill>
                  <a:schemeClr val="tx1"/>
                </a:solidFill>
              </a:rPr>
              <a:t>Finally, use the district average annual family income for mapping!</a:t>
            </a:r>
          </a:p>
          <a:p>
            <a:pPr algn="l"/>
            <a:br>
              <a:rPr lang="en" altLang="zh-TW" sz="1600" b="0" i="0" dirty="0">
                <a:effectLst/>
                <a:latin typeface="Söhne"/>
              </a:rPr>
            </a:br>
            <a:endParaRPr lang="en" altLang="zh-TW" sz="1600" b="0" i="0" dirty="0">
              <a:effectLst/>
              <a:latin typeface="Söhne"/>
            </a:endParaRPr>
          </a:p>
          <a:p>
            <a:pPr indent="-457200">
              <a:lnSpc>
                <a:spcPct val="150000"/>
              </a:lnSpc>
              <a:spcBef>
                <a:spcPts val="0"/>
              </a:spcBef>
              <a:buFont typeface="Arial"/>
              <a:buAutoNum type="arabicPeriod"/>
            </a:pPr>
            <a:endParaRPr lang="en-US" altLang="zh-TW" sz="2400" b="1" dirty="0">
              <a:solidFill>
                <a:srgbClr val="000000"/>
              </a:solidFill>
            </a:endParaRPr>
          </a:p>
          <a:p>
            <a:pPr indent="-457200">
              <a:lnSpc>
                <a:spcPct val="150000"/>
              </a:lnSpc>
              <a:spcBef>
                <a:spcPts val="0"/>
              </a:spcBef>
              <a:buFont typeface="Arial"/>
              <a:buAutoNum type="arabicPeriod"/>
            </a:pPr>
            <a:endParaRPr lang="en-US" altLang="zh-TW" sz="2400" b="1" dirty="0">
              <a:solidFill>
                <a:srgbClr val="000000"/>
              </a:solidFill>
            </a:endParaRPr>
          </a:p>
          <a:p>
            <a:pPr marL="0" indent="0">
              <a:lnSpc>
                <a:spcPct val="150000"/>
              </a:lnSpc>
              <a:spcBef>
                <a:spcPts val="0"/>
              </a:spcBef>
              <a:buNone/>
            </a:pPr>
            <a:endParaRPr lang="en-US" altLang="zh-TW" sz="2400" b="1" dirty="0">
              <a:solidFill>
                <a:srgbClr val="000000"/>
              </a:solidFill>
            </a:endParaRPr>
          </a:p>
          <a:p>
            <a:pPr indent="-457200">
              <a:lnSpc>
                <a:spcPct val="150000"/>
              </a:lnSpc>
              <a:spcBef>
                <a:spcPts val="0"/>
              </a:spcBef>
              <a:buFont typeface="Arial"/>
              <a:buAutoNum type="arabicPeriod"/>
            </a:pPr>
            <a:endParaRPr lang="en-US" altLang="zh-TW" sz="2400" b="1" dirty="0">
              <a:solidFill>
                <a:srgbClr val="000000"/>
              </a:solidFill>
            </a:endParaRPr>
          </a:p>
          <a:p>
            <a:pPr indent="-457200">
              <a:lnSpc>
                <a:spcPct val="150000"/>
              </a:lnSpc>
              <a:spcBef>
                <a:spcPts val="0"/>
              </a:spcBef>
              <a:buFont typeface="Arial"/>
              <a:buAutoNum type="arabicPeriod"/>
            </a:pPr>
            <a:endParaRPr lang="en-US" altLang="zh-TW" sz="2400" b="1" dirty="0">
              <a:solidFill>
                <a:srgbClr val="000000"/>
              </a:solidFill>
            </a:endParaRPr>
          </a:p>
          <a:p>
            <a:pPr indent="-457200">
              <a:lnSpc>
                <a:spcPct val="150000"/>
              </a:lnSpc>
              <a:spcBef>
                <a:spcPts val="0"/>
              </a:spcBef>
              <a:buFont typeface="Arial"/>
              <a:buAutoNum type="arabicPeriod"/>
            </a:pPr>
            <a:endParaRPr lang="en-US" altLang="zh-TW" sz="2400" b="1" dirty="0">
              <a:solidFill>
                <a:srgbClr val="000000"/>
              </a:solidFill>
            </a:endParaRPr>
          </a:p>
          <a:p>
            <a:pPr indent="-457200">
              <a:lnSpc>
                <a:spcPct val="150000"/>
              </a:lnSpc>
              <a:spcBef>
                <a:spcPts val="0"/>
              </a:spcBef>
              <a:buFont typeface="Arial"/>
              <a:buAutoNum type="arabicPeriod"/>
            </a:pPr>
            <a:endParaRPr lang="en-US" altLang="zh-TW" sz="2400" b="1" dirty="0">
              <a:solidFill>
                <a:srgbClr val="000000"/>
              </a:solidFill>
            </a:endParaRPr>
          </a:p>
          <a:p>
            <a:pPr indent="-457200">
              <a:lnSpc>
                <a:spcPct val="150000"/>
              </a:lnSpc>
              <a:spcBef>
                <a:spcPts val="0"/>
              </a:spcBef>
              <a:buFont typeface="Arial"/>
              <a:buAutoNum type="arabicPeriod"/>
            </a:pPr>
            <a:endParaRPr lang="en-US" altLang="zh-TW" sz="2400" b="1" dirty="0">
              <a:solidFill>
                <a:srgbClr val="000000"/>
              </a:solidFill>
            </a:endParaRPr>
          </a:p>
          <a:p>
            <a:pPr indent="-457200">
              <a:lnSpc>
                <a:spcPct val="150000"/>
              </a:lnSpc>
              <a:spcBef>
                <a:spcPts val="0"/>
              </a:spcBef>
              <a:buFont typeface="Arial"/>
              <a:buAutoNum type="arabicPeriod"/>
            </a:pPr>
            <a:endParaRPr lang="zh-TW" altLang="en-US" sz="2400" b="1" dirty="0">
              <a:solidFill>
                <a:schemeClr val="lt1"/>
              </a:solidFill>
            </a:endParaRPr>
          </a:p>
          <a:p>
            <a:pPr marL="0" indent="0">
              <a:lnSpc>
                <a:spcPct val="115000"/>
              </a:lnSpc>
              <a:spcBef>
                <a:spcPts val="0"/>
              </a:spcBef>
              <a:buFont typeface="Arial"/>
              <a:buNone/>
            </a:pPr>
            <a:endParaRPr lang="zh-TW" altLang="en-US" sz="2400" dirty="0">
              <a:solidFill>
                <a:srgbClr val="000000"/>
              </a:solidFill>
            </a:endParaRPr>
          </a:p>
        </p:txBody>
      </p:sp>
    </p:spTree>
    <p:extLst>
      <p:ext uri="{BB962C8B-B14F-4D97-AF65-F5344CB8AC3E}">
        <p14:creationId xmlns:p14="http://schemas.microsoft.com/office/powerpoint/2010/main" val="18834984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9" name="Google Shape;79;p14"/>
          <p:cNvSpPr txBox="1">
            <a:spLocks noGrp="1"/>
          </p:cNvSpPr>
          <p:nvPr>
            <p:ph type="title"/>
          </p:nvPr>
        </p:nvSpPr>
        <p:spPr>
          <a:xfrm>
            <a:off x="784974" y="96166"/>
            <a:ext cx="10972800" cy="929400"/>
          </a:xfrm>
          <a:prstGeom prst="rect">
            <a:avLst/>
          </a:prstGeom>
          <a:noFill/>
          <a:ln>
            <a:noFill/>
          </a:ln>
        </p:spPr>
        <p:txBody>
          <a:bodyPr spcFirstLastPara="1" wrap="square" lIns="91425" tIns="45700" rIns="91425" bIns="45700" anchor="ctr" anchorCtr="0">
            <a:noAutofit/>
          </a:bodyPr>
          <a:lstStyle/>
          <a:p>
            <a:r>
              <a:rPr lang="en-US" altLang="zh-TW" sz="4400" dirty="0">
                <a:solidFill>
                  <a:srgbClr val="25B1AB"/>
                </a:solidFill>
              </a:rPr>
              <a:t>Income - validate</a:t>
            </a:r>
            <a:endParaRPr lang="zh-TW" altLang="en-US" sz="4400" dirty="0">
              <a:solidFill>
                <a:srgbClr val="25B1AB"/>
              </a:solidFill>
            </a:endParaRPr>
          </a:p>
        </p:txBody>
      </p:sp>
      <p:sp>
        <p:nvSpPr>
          <p:cNvPr id="3" name="投影片編號版面配置區 2">
            <a:extLst>
              <a:ext uri="{FF2B5EF4-FFF2-40B4-BE49-F238E27FC236}">
                <a16:creationId xmlns:a16="http://schemas.microsoft.com/office/drawing/2014/main" id="{EC95311B-6667-B4E6-E515-222D227FA72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ltLang="zh-TW" smtClean="0"/>
              <a:t>31</a:t>
            </a:fld>
            <a:endParaRPr lang="zh-TW" altLang="en-US" dirty="0"/>
          </a:p>
        </p:txBody>
      </p:sp>
      <p:sp>
        <p:nvSpPr>
          <p:cNvPr id="7" name="Google Shape;78;p14">
            <a:extLst>
              <a:ext uri="{FF2B5EF4-FFF2-40B4-BE49-F238E27FC236}">
                <a16:creationId xmlns:a16="http://schemas.microsoft.com/office/drawing/2014/main" id="{342C0C66-4F48-E529-54B5-088A5A68DDF1}"/>
              </a:ext>
            </a:extLst>
          </p:cNvPr>
          <p:cNvSpPr txBox="1">
            <a:spLocks/>
          </p:cNvSpPr>
          <p:nvPr/>
        </p:nvSpPr>
        <p:spPr>
          <a:xfrm>
            <a:off x="380455" y="1136823"/>
            <a:ext cx="11283225" cy="562501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93700" algn="l" rtl="0">
              <a:lnSpc>
                <a:spcPct val="100000"/>
              </a:lnSpc>
              <a:spcBef>
                <a:spcPts val="520"/>
              </a:spcBef>
              <a:spcAft>
                <a:spcPts val="0"/>
              </a:spcAft>
              <a:buClr>
                <a:srgbClr val="7F7F7F"/>
              </a:buClr>
              <a:buSzPts val="2600"/>
              <a:buFont typeface="Arial"/>
              <a:buChar char="•"/>
              <a:defRPr sz="2600" b="0" i="0" u="none" strike="noStrike" cap="none">
                <a:solidFill>
                  <a:srgbClr val="7F7F7F"/>
                </a:solidFill>
                <a:latin typeface="Arial"/>
                <a:ea typeface="Arial"/>
                <a:cs typeface="Arial"/>
                <a:sym typeface="Arial"/>
              </a:defRPr>
            </a:lvl1pPr>
            <a:lvl2pPr marL="914400" marR="0" lvl="1" indent="-304800" algn="l" rtl="0">
              <a:lnSpc>
                <a:spcPct val="100000"/>
              </a:lnSpc>
              <a:spcBef>
                <a:spcPts val="400"/>
              </a:spcBef>
              <a:spcAft>
                <a:spcPts val="0"/>
              </a:spcAft>
              <a:buClr>
                <a:srgbClr val="7F7F7F"/>
              </a:buClr>
              <a:buSzPts val="1200"/>
              <a:buFont typeface="Noto Sans Symbols"/>
              <a:buChar char="●"/>
              <a:defRPr sz="2000" b="0" i="0" u="none" strike="noStrike" cap="none">
                <a:solidFill>
                  <a:srgbClr val="7F7F7F"/>
                </a:solidFill>
                <a:latin typeface="Arial"/>
                <a:ea typeface="Arial"/>
                <a:cs typeface="Arial"/>
                <a:sym typeface="Arial"/>
              </a:defRPr>
            </a:lvl2pPr>
            <a:lvl3pPr marL="1371600" marR="0" lvl="2" indent="-330200" algn="l" rtl="0">
              <a:lnSpc>
                <a:spcPct val="100000"/>
              </a:lnSpc>
              <a:spcBef>
                <a:spcPts val="320"/>
              </a:spcBef>
              <a:spcAft>
                <a:spcPts val="0"/>
              </a:spcAft>
              <a:buClr>
                <a:srgbClr val="7F7F7F"/>
              </a:buClr>
              <a:buSzPts val="1600"/>
              <a:buFont typeface="Arial"/>
              <a:buChar char="•"/>
              <a:defRPr sz="1600" b="0" i="0" u="none" strike="noStrike" cap="none">
                <a:solidFill>
                  <a:srgbClr val="7F7F7F"/>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indent="-457200">
              <a:lnSpc>
                <a:spcPct val="150000"/>
              </a:lnSpc>
              <a:spcBef>
                <a:spcPts val="0"/>
              </a:spcBef>
              <a:buFont typeface="Arial"/>
              <a:buAutoNum type="arabicPeriod"/>
            </a:pPr>
            <a:r>
              <a:rPr lang="en" altLang="zh-TW" sz="2400" b="1" dirty="0">
                <a:solidFill>
                  <a:srgbClr val="000000"/>
                </a:solidFill>
              </a:rPr>
              <a:t>Reverse the calculation to obtain the same number (similar to a mathematical verification).</a:t>
            </a:r>
            <a:endParaRPr lang="en-US" altLang="zh-TW" sz="2400" b="1" dirty="0">
              <a:solidFill>
                <a:srgbClr val="000000"/>
              </a:solidFill>
            </a:endParaRPr>
          </a:p>
          <a:p>
            <a:pPr indent="-457200">
              <a:lnSpc>
                <a:spcPct val="150000"/>
              </a:lnSpc>
              <a:spcBef>
                <a:spcPts val="0"/>
              </a:spcBef>
              <a:buFont typeface="Arial"/>
              <a:buAutoNum type="arabicPeriod"/>
            </a:pPr>
            <a:endParaRPr lang="en-US" altLang="zh-TW" sz="2400" b="1" dirty="0">
              <a:solidFill>
                <a:srgbClr val="000000"/>
              </a:solidFill>
            </a:endParaRPr>
          </a:p>
          <a:p>
            <a:pPr indent="-457200">
              <a:lnSpc>
                <a:spcPct val="150000"/>
              </a:lnSpc>
              <a:spcBef>
                <a:spcPts val="0"/>
              </a:spcBef>
              <a:buFont typeface="Arial"/>
              <a:buAutoNum type="arabicPeriod"/>
            </a:pPr>
            <a:endParaRPr lang="en-US" altLang="zh-TW" sz="2400" b="1" dirty="0">
              <a:solidFill>
                <a:srgbClr val="000000"/>
              </a:solidFill>
            </a:endParaRPr>
          </a:p>
          <a:p>
            <a:pPr indent="-457200">
              <a:lnSpc>
                <a:spcPct val="150000"/>
              </a:lnSpc>
              <a:spcBef>
                <a:spcPts val="0"/>
              </a:spcBef>
              <a:buFont typeface="Arial"/>
              <a:buAutoNum type="arabicPeriod"/>
            </a:pPr>
            <a:endParaRPr lang="en-US" altLang="zh-TW" sz="2400" b="1" dirty="0">
              <a:solidFill>
                <a:srgbClr val="000000"/>
              </a:solidFill>
            </a:endParaRPr>
          </a:p>
          <a:p>
            <a:pPr indent="-457200">
              <a:lnSpc>
                <a:spcPct val="150000"/>
              </a:lnSpc>
              <a:spcBef>
                <a:spcPts val="0"/>
              </a:spcBef>
              <a:buFont typeface="Arial"/>
              <a:buAutoNum type="arabicPeriod"/>
            </a:pPr>
            <a:endParaRPr lang="en-US" altLang="zh-TW" sz="2400" b="1" dirty="0">
              <a:solidFill>
                <a:srgbClr val="000000"/>
              </a:solidFill>
            </a:endParaRPr>
          </a:p>
          <a:p>
            <a:pPr indent="-457200">
              <a:lnSpc>
                <a:spcPct val="150000"/>
              </a:lnSpc>
              <a:spcBef>
                <a:spcPts val="0"/>
              </a:spcBef>
              <a:buFont typeface="Arial"/>
              <a:buAutoNum type="arabicPeriod"/>
            </a:pPr>
            <a:endParaRPr lang="zh-TW" altLang="en-US" sz="2400" b="1" dirty="0">
              <a:solidFill>
                <a:schemeClr val="lt1"/>
              </a:solidFill>
            </a:endParaRPr>
          </a:p>
          <a:p>
            <a:pPr marL="0" indent="0">
              <a:lnSpc>
                <a:spcPct val="115000"/>
              </a:lnSpc>
              <a:spcBef>
                <a:spcPts val="0"/>
              </a:spcBef>
              <a:buFont typeface="Arial"/>
              <a:buNone/>
            </a:pPr>
            <a:endParaRPr lang="zh-TW" altLang="en-US" sz="2400" dirty="0">
              <a:solidFill>
                <a:srgbClr val="000000"/>
              </a:solidFill>
            </a:endParaRPr>
          </a:p>
        </p:txBody>
      </p:sp>
    </p:spTree>
    <p:extLst>
      <p:ext uri="{BB962C8B-B14F-4D97-AF65-F5344CB8AC3E}">
        <p14:creationId xmlns:p14="http://schemas.microsoft.com/office/powerpoint/2010/main" val="35090139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D12C85-F940-6683-C504-9B9C9F0B0285}"/>
              </a:ext>
            </a:extLst>
          </p:cNvPr>
          <p:cNvSpPr>
            <a:spLocks noGrp="1"/>
          </p:cNvSpPr>
          <p:nvPr>
            <p:ph type="title"/>
          </p:nvPr>
        </p:nvSpPr>
        <p:spPr>
          <a:xfrm>
            <a:off x="3527294" y="2887389"/>
            <a:ext cx="5137412" cy="1083222"/>
          </a:xfrm>
        </p:spPr>
        <p:txBody>
          <a:bodyPr/>
          <a:lstStyle/>
          <a:p>
            <a:pPr algn="ctr"/>
            <a:r>
              <a:rPr kumimoji="1" lang="en-US" altLang="zh-TW" sz="4800" dirty="0">
                <a:solidFill>
                  <a:srgbClr val="25B1AB"/>
                </a:solidFill>
              </a:rPr>
              <a:t>Charge station</a:t>
            </a:r>
            <a:endParaRPr kumimoji="1" lang="zh-TW" altLang="en-US" sz="4800" dirty="0">
              <a:solidFill>
                <a:srgbClr val="25B1AB"/>
              </a:solidFill>
            </a:endParaRPr>
          </a:p>
        </p:txBody>
      </p:sp>
    </p:spTree>
    <p:extLst>
      <p:ext uri="{BB962C8B-B14F-4D97-AF65-F5344CB8AC3E}">
        <p14:creationId xmlns:p14="http://schemas.microsoft.com/office/powerpoint/2010/main" val="1640843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 name="圖片 6" descr="一張含有 文字, 收據, 螢幕擷取畫面, 代數 的圖片&#10;&#10;自動產生的描述">
            <a:extLst>
              <a:ext uri="{FF2B5EF4-FFF2-40B4-BE49-F238E27FC236}">
                <a16:creationId xmlns:a16="http://schemas.microsoft.com/office/drawing/2014/main" id="{55BAF089-FAFA-47AC-C464-DCD086C5831A}"/>
              </a:ext>
            </a:extLst>
          </p:cNvPr>
          <p:cNvPicPr>
            <a:picLocks noChangeAspect="1"/>
          </p:cNvPicPr>
          <p:nvPr/>
        </p:nvPicPr>
        <p:blipFill rotWithShape="1">
          <a:blip r:embed="rId3"/>
          <a:srcRect r="55233"/>
          <a:stretch/>
        </p:blipFill>
        <p:spPr>
          <a:xfrm>
            <a:off x="207830" y="1940237"/>
            <a:ext cx="8213617" cy="4522858"/>
          </a:xfrm>
          <a:prstGeom prst="rect">
            <a:avLst/>
          </a:prstGeom>
        </p:spPr>
      </p:pic>
      <p:sp>
        <p:nvSpPr>
          <p:cNvPr id="79" name="Google Shape;79;p14"/>
          <p:cNvSpPr txBox="1">
            <a:spLocks noGrp="1"/>
          </p:cNvSpPr>
          <p:nvPr>
            <p:ph type="title"/>
          </p:nvPr>
        </p:nvSpPr>
        <p:spPr>
          <a:xfrm>
            <a:off x="784974" y="96166"/>
            <a:ext cx="10972800" cy="929400"/>
          </a:xfrm>
          <a:prstGeom prst="rect">
            <a:avLst/>
          </a:prstGeom>
          <a:noFill/>
          <a:ln>
            <a:noFill/>
          </a:ln>
        </p:spPr>
        <p:txBody>
          <a:bodyPr spcFirstLastPara="1" wrap="square" lIns="91425" tIns="45700" rIns="91425" bIns="45700" anchor="ctr" anchorCtr="0">
            <a:noAutofit/>
          </a:bodyPr>
          <a:lstStyle/>
          <a:p>
            <a:r>
              <a:rPr lang="en-US" altLang="zh-TW" sz="4400" dirty="0" err="1">
                <a:solidFill>
                  <a:srgbClr val="25B1AB"/>
                </a:solidFill>
              </a:rPr>
              <a:t>Charge_station</a:t>
            </a:r>
            <a:r>
              <a:rPr lang="en-US" altLang="zh-TW" sz="4400" dirty="0">
                <a:solidFill>
                  <a:srgbClr val="25B1AB"/>
                </a:solidFill>
              </a:rPr>
              <a:t> – raw data</a:t>
            </a:r>
            <a:endParaRPr lang="zh-TW" altLang="en-US" sz="4400" dirty="0">
              <a:solidFill>
                <a:srgbClr val="25B1AB"/>
              </a:solidFill>
            </a:endParaRPr>
          </a:p>
        </p:txBody>
      </p:sp>
      <p:sp>
        <p:nvSpPr>
          <p:cNvPr id="3" name="投影片編號版面配置區 2">
            <a:extLst>
              <a:ext uri="{FF2B5EF4-FFF2-40B4-BE49-F238E27FC236}">
                <a16:creationId xmlns:a16="http://schemas.microsoft.com/office/drawing/2014/main" id="{EC95311B-6667-B4E6-E515-222D227FA72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ltLang="zh-TW" smtClean="0"/>
              <a:t>33</a:t>
            </a:fld>
            <a:endParaRPr lang="zh-TW" altLang="en-US" dirty="0"/>
          </a:p>
        </p:txBody>
      </p:sp>
      <p:sp>
        <p:nvSpPr>
          <p:cNvPr id="10" name="文字方塊 9">
            <a:extLst>
              <a:ext uri="{FF2B5EF4-FFF2-40B4-BE49-F238E27FC236}">
                <a16:creationId xmlns:a16="http://schemas.microsoft.com/office/drawing/2014/main" id="{605EB839-0DAC-8F38-6EC5-2CD4B0C51FE2}"/>
              </a:ext>
            </a:extLst>
          </p:cNvPr>
          <p:cNvSpPr txBox="1"/>
          <p:nvPr/>
        </p:nvSpPr>
        <p:spPr>
          <a:xfrm>
            <a:off x="1973953" y="1054968"/>
            <a:ext cx="6455613" cy="751488"/>
          </a:xfrm>
          <a:prstGeom prst="rect">
            <a:avLst/>
          </a:prstGeom>
          <a:noFill/>
        </p:spPr>
        <p:txBody>
          <a:bodyPr wrap="none" rtlCol="0">
            <a:spAutoFit/>
          </a:bodyPr>
          <a:lstStyle/>
          <a:p>
            <a:pPr>
              <a:lnSpc>
                <a:spcPct val="150000"/>
              </a:lnSpc>
              <a:buClr>
                <a:srgbClr val="7F7F7F"/>
              </a:buClr>
              <a:buSzPts val="2600"/>
            </a:pPr>
            <a:r>
              <a:rPr lang="en" altLang="zh-TW" sz="2400" b="1" dirty="0" err="1">
                <a:solidFill>
                  <a:schemeClr val="tx1"/>
                </a:solidFill>
              </a:rPr>
              <a:t>Geom</a:t>
            </a:r>
            <a:r>
              <a:rPr lang="en" altLang="zh-TW" sz="2400" b="1" dirty="0">
                <a:solidFill>
                  <a:schemeClr val="tx1"/>
                </a:solidFill>
              </a:rPr>
              <a:t> is in WKT (Well-Known Text) format</a:t>
            </a:r>
            <a:r>
              <a:rPr lang="en" altLang="zh-TW" sz="3200" b="0" i="0" dirty="0">
                <a:solidFill>
                  <a:srgbClr val="0D0D0D"/>
                </a:solidFill>
                <a:effectLst/>
                <a:latin typeface="Söhne"/>
              </a:rPr>
              <a:t>.</a:t>
            </a:r>
            <a:endParaRPr lang="en-US" altLang="zh-TW" sz="2400" b="1" dirty="0">
              <a:solidFill>
                <a:schemeClr val="tx1"/>
              </a:solidFill>
            </a:endParaRPr>
          </a:p>
        </p:txBody>
      </p:sp>
      <p:sp>
        <p:nvSpPr>
          <p:cNvPr id="12" name="矩形 11">
            <a:extLst>
              <a:ext uri="{FF2B5EF4-FFF2-40B4-BE49-F238E27FC236}">
                <a16:creationId xmlns:a16="http://schemas.microsoft.com/office/drawing/2014/main" id="{66FF2356-1365-4F0E-E8F0-7E82FD8311EA}"/>
              </a:ext>
            </a:extLst>
          </p:cNvPr>
          <p:cNvSpPr/>
          <p:nvPr/>
        </p:nvSpPr>
        <p:spPr>
          <a:xfrm>
            <a:off x="223601" y="1940238"/>
            <a:ext cx="561373" cy="4656638"/>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accent6">
                  <a:lumMod val="75000"/>
                </a:schemeClr>
              </a:solidFill>
            </a:endParaRPr>
          </a:p>
        </p:txBody>
      </p:sp>
      <p:pic>
        <p:nvPicPr>
          <p:cNvPr id="2" name="圖片 1" descr="一張含有 文字, 功能表 的圖片&#10;&#10;自動產生的描述">
            <a:extLst>
              <a:ext uri="{FF2B5EF4-FFF2-40B4-BE49-F238E27FC236}">
                <a16:creationId xmlns:a16="http://schemas.microsoft.com/office/drawing/2014/main" id="{6311117F-C536-E93E-0B7D-02D186035BB7}"/>
              </a:ext>
            </a:extLst>
          </p:cNvPr>
          <p:cNvPicPr>
            <a:picLocks noChangeAspect="1"/>
          </p:cNvPicPr>
          <p:nvPr/>
        </p:nvPicPr>
        <p:blipFill rotWithShape="1">
          <a:blip r:embed="rId4"/>
          <a:srcRect b="886"/>
          <a:stretch/>
        </p:blipFill>
        <p:spPr>
          <a:xfrm>
            <a:off x="9170867" y="0"/>
            <a:ext cx="2480197" cy="4290287"/>
          </a:xfrm>
          <a:prstGeom prst="rect">
            <a:avLst/>
          </a:prstGeom>
        </p:spPr>
      </p:pic>
      <p:pic>
        <p:nvPicPr>
          <p:cNvPr id="4" name="圖片 3" descr="一張含有 文字, 功能表, 文件, 字型 的圖片&#10;&#10;自動產生的描述">
            <a:extLst>
              <a:ext uri="{FF2B5EF4-FFF2-40B4-BE49-F238E27FC236}">
                <a16:creationId xmlns:a16="http://schemas.microsoft.com/office/drawing/2014/main" id="{D98F518F-9458-BDD5-447A-9A90EDA7E3EF}"/>
              </a:ext>
            </a:extLst>
          </p:cNvPr>
          <p:cNvPicPr>
            <a:picLocks noChangeAspect="1"/>
          </p:cNvPicPr>
          <p:nvPr/>
        </p:nvPicPr>
        <p:blipFill>
          <a:blip r:embed="rId5"/>
          <a:stretch>
            <a:fillRect/>
          </a:stretch>
        </p:blipFill>
        <p:spPr>
          <a:xfrm>
            <a:off x="9165365" y="4290287"/>
            <a:ext cx="2498315" cy="2567713"/>
          </a:xfrm>
          <a:prstGeom prst="rect">
            <a:avLst/>
          </a:prstGeom>
        </p:spPr>
      </p:pic>
      <p:sp>
        <p:nvSpPr>
          <p:cNvPr id="8" name="矩形 7">
            <a:extLst>
              <a:ext uri="{FF2B5EF4-FFF2-40B4-BE49-F238E27FC236}">
                <a16:creationId xmlns:a16="http://schemas.microsoft.com/office/drawing/2014/main" id="{7D778E42-CD9E-75DF-4BCE-5B3793C7ED3A}"/>
              </a:ext>
            </a:extLst>
          </p:cNvPr>
          <p:cNvSpPr/>
          <p:nvPr/>
        </p:nvSpPr>
        <p:spPr>
          <a:xfrm>
            <a:off x="9210614" y="6533964"/>
            <a:ext cx="608089" cy="16453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12217504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9" name="Google Shape;79;p14"/>
          <p:cNvSpPr txBox="1">
            <a:spLocks noGrp="1"/>
          </p:cNvSpPr>
          <p:nvPr>
            <p:ph type="title"/>
          </p:nvPr>
        </p:nvSpPr>
        <p:spPr>
          <a:xfrm>
            <a:off x="784974" y="96166"/>
            <a:ext cx="10972800" cy="929400"/>
          </a:xfrm>
          <a:prstGeom prst="rect">
            <a:avLst/>
          </a:prstGeom>
          <a:noFill/>
          <a:ln>
            <a:noFill/>
          </a:ln>
        </p:spPr>
        <p:txBody>
          <a:bodyPr spcFirstLastPara="1" wrap="square" lIns="91425" tIns="45700" rIns="91425" bIns="45700" anchor="ctr" anchorCtr="0">
            <a:noAutofit/>
          </a:bodyPr>
          <a:lstStyle/>
          <a:p>
            <a:r>
              <a:rPr lang="en-US" altLang="zh-TW" sz="4400" dirty="0" err="1">
                <a:solidFill>
                  <a:srgbClr val="25B1AB"/>
                </a:solidFill>
              </a:rPr>
              <a:t>Charge_station</a:t>
            </a:r>
            <a:r>
              <a:rPr lang="en-US" altLang="zh-TW" sz="4400" dirty="0">
                <a:solidFill>
                  <a:srgbClr val="25B1AB"/>
                </a:solidFill>
              </a:rPr>
              <a:t> - preprocessing</a:t>
            </a:r>
            <a:endParaRPr lang="zh-TW" altLang="en-US" sz="4400" dirty="0">
              <a:solidFill>
                <a:srgbClr val="25B1AB"/>
              </a:solidFill>
            </a:endParaRPr>
          </a:p>
        </p:txBody>
      </p:sp>
      <p:sp>
        <p:nvSpPr>
          <p:cNvPr id="3" name="投影片編號版面配置區 2">
            <a:extLst>
              <a:ext uri="{FF2B5EF4-FFF2-40B4-BE49-F238E27FC236}">
                <a16:creationId xmlns:a16="http://schemas.microsoft.com/office/drawing/2014/main" id="{EC95311B-6667-B4E6-E515-222D227FA72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ltLang="zh-TW" smtClean="0"/>
              <a:t>34</a:t>
            </a:fld>
            <a:endParaRPr lang="zh-TW" altLang="en-US" dirty="0"/>
          </a:p>
        </p:txBody>
      </p:sp>
      <p:sp>
        <p:nvSpPr>
          <p:cNvPr id="7" name="Google Shape;78;p14">
            <a:extLst>
              <a:ext uri="{FF2B5EF4-FFF2-40B4-BE49-F238E27FC236}">
                <a16:creationId xmlns:a16="http://schemas.microsoft.com/office/drawing/2014/main" id="{342C0C66-4F48-E529-54B5-088A5A68DDF1}"/>
              </a:ext>
            </a:extLst>
          </p:cNvPr>
          <p:cNvSpPr txBox="1">
            <a:spLocks/>
          </p:cNvSpPr>
          <p:nvPr/>
        </p:nvSpPr>
        <p:spPr>
          <a:xfrm>
            <a:off x="376613" y="1065617"/>
            <a:ext cx="10617981" cy="562501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93700" algn="l" rtl="0">
              <a:lnSpc>
                <a:spcPct val="100000"/>
              </a:lnSpc>
              <a:spcBef>
                <a:spcPts val="520"/>
              </a:spcBef>
              <a:spcAft>
                <a:spcPts val="0"/>
              </a:spcAft>
              <a:buClr>
                <a:srgbClr val="7F7F7F"/>
              </a:buClr>
              <a:buSzPts val="2600"/>
              <a:buFont typeface="Arial"/>
              <a:buChar char="•"/>
              <a:defRPr sz="2600" b="0" i="0" u="none" strike="noStrike" cap="none">
                <a:solidFill>
                  <a:srgbClr val="7F7F7F"/>
                </a:solidFill>
                <a:latin typeface="Arial"/>
                <a:ea typeface="Arial"/>
                <a:cs typeface="Arial"/>
                <a:sym typeface="Arial"/>
              </a:defRPr>
            </a:lvl1pPr>
            <a:lvl2pPr marL="914400" marR="0" lvl="1" indent="-304800" algn="l" rtl="0">
              <a:lnSpc>
                <a:spcPct val="100000"/>
              </a:lnSpc>
              <a:spcBef>
                <a:spcPts val="400"/>
              </a:spcBef>
              <a:spcAft>
                <a:spcPts val="0"/>
              </a:spcAft>
              <a:buClr>
                <a:srgbClr val="7F7F7F"/>
              </a:buClr>
              <a:buSzPts val="1200"/>
              <a:buFont typeface="Noto Sans Symbols"/>
              <a:buChar char="●"/>
              <a:defRPr sz="2000" b="0" i="0" u="none" strike="noStrike" cap="none">
                <a:solidFill>
                  <a:srgbClr val="7F7F7F"/>
                </a:solidFill>
                <a:latin typeface="Arial"/>
                <a:ea typeface="Arial"/>
                <a:cs typeface="Arial"/>
                <a:sym typeface="Arial"/>
              </a:defRPr>
            </a:lvl2pPr>
            <a:lvl3pPr marL="1371600" marR="0" lvl="2" indent="-330200" algn="l" rtl="0">
              <a:lnSpc>
                <a:spcPct val="100000"/>
              </a:lnSpc>
              <a:spcBef>
                <a:spcPts val="320"/>
              </a:spcBef>
              <a:spcAft>
                <a:spcPts val="0"/>
              </a:spcAft>
              <a:buClr>
                <a:srgbClr val="7F7F7F"/>
              </a:buClr>
              <a:buSzPts val="1600"/>
              <a:buFont typeface="Arial"/>
              <a:buChar char="•"/>
              <a:defRPr sz="1600" b="0" i="0" u="none" strike="noStrike" cap="none">
                <a:solidFill>
                  <a:srgbClr val="7F7F7F"/>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algn="l">
              <a:lnSpc>
                <a:spcPct val="150000"/>
              </a:lnSpc>
              <a:buFont typeface="+mj-lt"/>
              <a:buAutoNum type="arabicPeriod"/>
            </a:pPr>
            <a:r>
              <a:rPr lang="en" altLang="zh-TW" sz="2000" b="1" dirty="0">
                <a:solidFill>
                  <a:srgbClr val="000000"/>
                </a:solidFill>
              </a:rPr>
              <a:t>Keep the </a:t>
            </a:r>
            <a:r>
              <a:rPr lang="en" altLang="zh-TW" sz="2000" b="1" dirty="0" err="1">
                <a:solidFill>
                  <a:srgbClr val="000000"/>
                </a:solidFill>
              </a:rPr>
              <a:t>geom</a:t>
            </a:r>
            <a:r>
              <a:rPr lang="en" altLang="zh-TW" sz="2000" b="1" dirty="0">
                <a:solidFill>
                  <a:srgbClr val="000000"/>
                </a:solidFill>
              </a:rPr>
              <a:t> and id fields; the id is for validation purposes.</a:t>
            </a:r>
          </a:p>
          <a:p>
            <a:pPr algn="l">
              <a:lnSpc>
                <a:spcPct val="150000"/>
              </a:lnSpc>
              <a:buFont typeface="+mj-lt"/>
              <a:buAutoNum type="arabicPeriod"/>
            </a:pPr>
            <a:r>
              <a:rPr lang="en" altLang="zh-TW" sz="2000" b="1" dirty="0">
                <a:solidFill>
                  <a:srgbClr val="000000"/>
                </a:solidFill>
              </a:rPr>
              <a:t>Convert </a:t>
            </a:r>
            <a:r>
              <a:rPr lang="en" altLang="zh-TW" sz="2000" b="1" dirty="0" err="1">
                <a:solidFill>
                  <a:srgbClr val="000000"/>
                </a:solidFill>
              </a:rPr>
              <a:t>geom</a:t>
            </a:r>
            <a:r>
              <a:rPr lang="en" altLang="zh-TW" sz="2000" b="1" dirty="0">
                <a:solidFill>
                  <a:srgbClr val="000000"/>
                </a:solidFill>
              </a:rPr>
              <a:t> into geometry: transform from WKB to WKT, then convert the WKT string to an object, and finally convert the object into geometry.</a:t>
            </a:r>
          </a:p>
          <a:p>
            <a:pPr algn="l">
              <a:lnSpc>
                <a:spcPct val="150000"/>
              </a:lnSpc>
              <a:buFont typeface="+mj-lt"/>
              <a:buAutoNum type="arabicPeriod"/>
            </a:pPr>
            <a:r>
              <a:rPr lang="en" altLang="zh-TW" sz="2000" b="1" dirty="0">
                <a:solidFill>
                  <a:srgbClr val="000000"/>
                </a:solidFill>
              </a:rPr>
              <a:t>Run an algorithm to calculate the number of points within each hexagon.</a:t>
            </a:r>
          </a:p>
          <a:p>
            <a:pPr algn="l">
              <a:lnSpc>
                <a:spcPct val="150000"/>
              </a:lnSpc>
              <a:buFont typeface="+mj-lt"/>
              <a:buAutoNum type="arabicPeriod"/>
            </a:pPr>
            <a:r>
              <a:rPr lang="en" altLang="zh-TW" sz="2000" b="1" dirty="0">
                <a:solidFill>
                  <a:srgbClr val="000000"/>
                </a:solidFill>
              </a:rPr>
              <a:t>Finally, use the data on the number of points within each hexagon for mapping!</a:t>
            </a:r>
          </a:p>
          <a:p>
            <a:pPr indent="-457200">
              <a:lnSpc>
                <a:spcPct val="150000"/>
              </a:lnSpc>
              <a:spcBef>
                <a:spcPts val="0"/>
              </a:spcBef>
              <a:buFont typeface="Arial"/>
              <a:buAutoNum type="arabicPeriod"/>
            </a:pPr>
            <a:endParaRPr lang="en-US" altLang="zh-TW" sz="2000" b="1" dirty="0">
              <a:solidFill>
                <a:srgbClr val="000000"/>
              </a:solidFill>
            </a:endParaRPr>
          </a:p>
          <a:p>
            <a:pPr indent="-457200">
              <a:lnSpc>
                <a:spcPct val="150000"/>
              </a:lnSpc>
              <a:spcBef>
                <a:spcPts val="0"/>
              </a:spcBef>
              <a:buFont typeface="Arial"/>
              <a:buAutoNum type="arabicPeriod"/>
            </a:pPr>
            <a:endParaRPr lang="en-US" altLang="zh-TW" sz="2400" b="1" dirty="0">
              <a:solidFill>
                <a:srgbClr val="000000"/>
              </a:solidFill>
            </a:endParaRPr>
          </a:p>
          <a:p>
            <a:pPr indent="-457200">
              <a:lnSpc>
                <a:spcPct val="150000"/>
              </a:lnSpc>
              <a:spcBef>
                <a:spcPts val="0"/>
              </a:spcBef>
              <a:buFont typeface="Arial"/>
              <a:buAutoNum type="arabicPeriod"/>
            </a:pPr>
            <a:endParaRPr lang="en-US" altLang="zh-TW" sz="2400" b="1" dirty="0">
              <a:solidFill>
                <a:srgbClr val="000000"/>
              </a:solidFill>
            </a:endParaRPr>
          </a:p>
          <a:p>
            <a:pPr indent="-457200">
              <a:lnSpc>
                <a:spcPct val="150000"/>
              </a:lnSpc>
              <a:spcBef>
                <a:spcPts val="0"/>
              </a:spcBef>
              <a:buFont typeface="Arial"/>
              <a:buAutoNum type="arabicPeriod"/>
            </a:pPr>
            <a:endParaRPr lang="en-US" altLang="zh-TW" sz="2400" b="1" dirty="0">
              <a:solidFill>
                <a:srgbClr val="000000"/>
              </a:solidFill>
            </a:endParaRPr>
          </a:p>
          <a:p>
            <a:pPr indent="-457200">
              <a:lnSpc>
                <a:spcPct val="150000"/>
              </a:lnSpc>
              <a:spcBef>
                <a:spcPts val="0"/>
              </a:spcBef>
              <a:buFont typeface="Arial"/>
              <a:buAutoNum type="arabicPeriod"/>
            </a:pPr>
            <a:endParaRPr lang="en-US" altLang="zh-TW" sz="2400" b="1" dirty="0">
              <a:solidFill>
                <a:srgbClr val="000000"/>
              </a:solidFill>
            </a:endParaRPr>
          </a:p>
          <a:p>
            <a:pPr indent="-457200">
              <a:lnSpc>
                <a:spcPct val="150000"/>
              </a:lnSpc>
              <a:spcBef>
                <a:spcPts val="0"/>
              </a:spcBef>
              <a:buFont typeface="Arial"/>
              <a:buAutoNum type="arabicPeriod"/>
            </a:pPr>
            <a:endParaRPr lang="en-US" altLang="zh-TW" sz="2400" b="1" dirty="0">
              <a:solidFill>
                <a:srgbClr val="000000"/>
              </a:solidFill>
            </a:endParaRPr>
          </a:p>
          <a:p>
            <a:pPr indent="-457200">
              <a:lnSpc>
                <a:spcPct val="150000"/>
              </a:lnSpc>
              <a:spcBef>
                <a:spcPts val="0"/>
              </a:spcBef>
              <a:buFont typeface="Arial"/>
              <a:buAutoNum type="arabicPeriod"/>
            </a:pPr>
            <a:endParaRPr lang="zh-TW" altLang="en-US" sz="2400" b="1" dirty="0">
              <a:solidFill>
                <a:schemeClr val="lt1"/>
              </a:solidFill>
            </a:endParaRPr>
          </a:p>
          <a:p>
            <a:pPr marL="0" indent="0">
              <a:lnSpc>
                <a:spcPct val="115000"/>
              </a:lnSpc>
              <a:spcBef>
                <a:spcPts val="0"/>
              </a:spcBef>
              <a:buFont typeface="Arial"/>
              <a:buNone/>
            </a:pPr>
            <a:endParaRPr lang="zh-TW" altLang="en-US" sz="2400" dirty="0">
              <a:solidFill>
                <a:srgbClr val="000000"/>
              </a:solidFill>
            </a:endParaRPr>
          </a:p>
        </p:txBody>
      </p:sp>
      <p:pic>
        <p:nvPicPr>
          <p:cNvPr id="11" name="圖片 10" descr="一張含有 文字, 螢幕擷取畫面, 字型, 數字 的圖片&#10;&#10;自動產生的描述">
            <a:extLst>
              <a:ext uri="{FF2B5EF4-FFF2-40B4-BE49-F238E27FC236}">
                <a16:creationId xmlns:a16="http://schemas.microsoft.com/office/drawing/2014/main" id="{C0F943D7-255E-844F-12DC-1D355367C5C6}"/>
              </a:ext>
            </a:extLst>
          </p:cNvPr>
          <p:cNvPicPr>
            <a:picLocks noChangeAspect="1"/>
          </p:cNvPicPr>
          <p:nvPr/>
        </p:nvPicPr>
        <p:blipFill rotWithShape="1">
          <a:blip r:embed="rId3"/>
          <a:srcRect r="35878"/>
          <a:stretch/>
        </p:blipFill>
        <p:spPr>
          <a:xfrm>
            <a:off x="1197406" y="3878123"/>
            <a:ext cx="919273" cy="2969637"/>
          </a:xfrm>
          <a:prstGeom prst="rect">
            <a:avLst/>
          </a:prstGeom>
        </p:spPr>
      </p:pic>
      <p:pic>
        <p:nvPicPr>
          <p:cNvPr id="13" name="圖片 12" descr="一張含有 文字, 螢幕擷取畫面, 字型 的圖片&#10;&#10;自動產生的描述">
            <a:extLst>
              <a:ext uri="{FF2B5EF4-FFF2-40B4-BE49-F238E27FC236}">
                <a16:creationId xmlns:a16="http://schemas.microsoft.com/office/drawing/2014/main" id="{9793575A-ECCA-28CF-5E92-AC181255EC86}"/>
              </a:ext>
            </a:extLst>
          </p:cNvPr>
          <p:cNvPicPr>
            <a:picLocks noChangeAspect="1"/>
          </p:cNvPicPr>
          <p:nvPr/>
        </p:nvPicPr>
        <p:blipFill>
          <a:blip r:embed="rId4"/>
          <a:stretch>
            <a:fillRect/>
          </a:stretch>
        </p:blipFill>
        <p:spPr>
          <a:xfrm>
            <a:off x="1921370" y="3878123"/>
            <a:ext cx="3993649" cy="2990117"/>
          </a:xfrm>
          <a:prstGeom prst="rect">
            <a:avLst/>
          </a:prstGeom>
        </p:spPr>
      </p:pic>
      <p:pic>
        <p:nvPicPr>
          <p:cNvPr id="4" name="圖片 3" descr="一張含有 文字, 螢幕擷取畫面, 字型, 數字 的圖片&#10;&#10;自動產生的描述">
            <a:extLst>
              <a:ext uri="{FF2B5EF4-FFF2-40B4-BE49-F238E27FC236}">
                <a16:creationId xmlns:a16="http://schemas.microsoft.com/office/drawing/2014/main" id="{53FD4DF9-0A3B-1DBE-4E7A-1DF8371BFE8F}"/>
              </a:ext>
            </a:extLst>
          </p:cNvPr>
          <p:cNvPicPr>
            <a:picLocks noChangeAspect="1"/>
          </p:cNvPicPr>
          <p:nvPr/>
        </p:nvPicPr>
        <p:blipFill>
          <a:blip r:embed="rId5"/>
          <a:stretch>
            <a:fillRect/>
          </a:stretch>
        </p:blipFill>
        <p:spPr>
          <a:xfrm>
            <a:off x="8293382" y="3653745"/>
            <a:ext cx="2589965" cy="3214495"/>
          </a:xfrm>
          <a:prstGeom prst="rect">
            <a:avLst/>
          </a:prstGeom>
        </p:spPr>
      </p:pic>
      <p:sp>
        <p:nvSpPr>
          <p:cNvPr id="5" name="向右箭號 4">
            <a:extLst>
              <a:ext uri="{FF2B5EF4-FFF2-40B4-BE49-F238E27FC236}">
                <a16:creationId xmlns:a16="http://schemas.microsoft.com/office/drawing/2014/main" id="{27AF2D1F-ADBB-43EC-2369-87D578F2C759}"/>
              </a:ext>
            </a:extLst>
          </p:cNvPr>
          <p:cNvSpPr/>
          <p:nvPr/>
        </p:nvSpPr>
        <p:spPr>
          <a:xfrm>
            <a:off x="6676535" y="4836446"/>
            <a:ext cx="758918" cy="328474"/>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Tree>
    <p:extLst>
      <p:ext uri="{BB962C8B-B14F-4D97-AF65-F5344CB8AC3E}">
        <p14:creationId xmlns:p14="http://schemas.microsoft.com/office/powerpoint/2010/main" val="31183153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690880" y="-159705"/>
            <a:ext cx="10972800" cy="139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25B1AB"/>
                </a:solidFill>
              </a:rPr>
              <a:t>Algorithm</a:t>
            </a:r>
            <a:endParaRPr dirty="0">
              <a:solidFill>
                <a:srgbClr val="25B1AB"/>
              </a:solidFill>
            </a:endParaRPr>
          </a:p>
        </p:txBody>
      </p:sp>
      <p:sp>
        <p:nvSpPr>
          <p:cNvPr id="3" name="投影片編號版面配置區 2">
            <a:extLst>
              <a:ext uri="{FF2B5EF4-FFF2-40B4-BE49-F238E27FC236}">
                <a16:creationId xmlns:a16="http://schemas.microsoft.com/office/drawing/2014/main" id="{7B51408B-4BE2-0E69-E2CD-D8C1A52B0F4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ltLang="zh-TW" smtClean="0"/>
              <a:t>35</a:t>
            </a:fld>
            <a:endParaRPr lang="zh-TW" altLang="en-US" dirty="0"/>
          </a:p>
        </p:txBody>
      </p:sp>
      <p:sp>
        <p:nvSpPr>
          <p:cNvPr id="4" name="剪去對角線角落矩形 3">
            <a:extLst>
              <a:ext uri="{FF2B5EF4-FFF2-40B4-BE49-F238E27FC236}">
                <a16:creationId xmlns:a16="http://schemas.microsoft.com/office/drawing/2014/main" id="{3653FE6C-27A2-1F7D-5E60-B7415CA37F84}"/>
              </a:ext>
            </a:extLst>
          </p:cNvPr>
          <p:cNvSpPr/>
          <p:nvPr/>
        </p:nvSpPr>
        <p:spPr>
          <a:xfrm>
            <a:off x="3587283" y="3706761"/>
            <a:ext cx="2267826" cy="2341484"/>
          </a:xfrm>
          <a:prstGeom prst="snip2DiagRect">
            <a:avLst/>
          </a:prstGeom>
          <a:ln w="57150">
            <a:solidFill>
              <a:srgbClr val="4F81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 name="圓角化同側角落矩形 4">
            <a:extLst>
              <a:ext uri="{FF2B5EF4-FFF2-40B4-BE49-F238E27FC236}">
                <a16:creationId xmlns:a16="http://schemas.microsoft.com/office/drawing/2014/main" id="{707F519B-46E6-0B11-2304-055B1AB5FFCD}"/>
              </a:ext>
            </a:extLst>
          </p:cNvPr>
          <p:cNvSpPr/>
          <p:nvPr/>
        </p:nvSpPr>
        <p:spPr>
          <a:xfrm>
            <a:off x="2647717" y="2130586"/>
            <a:ext cx="2569828" cy="1567320"/>
          </a:xfrm>
          <a:prstGeom prst="round2SameRect">
            <a:avLst/>
          </a:prstGeom>
          <a:ln w="57150">
            <a:solidFill>
              <a:srgbClr val="4F81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 name="圓角化單一角落矩形 6">
            <a:extLst>
              <a:ext uri="{FF2B5EF4-FFF2-40B4-BE49-F238E27FC236}">
                <a16:creationId xmlns:a16="http://schemas.microsoft.com/office/drawing/2014/main" id="{1DF4932B-4E2B-C482-D861-B0CD039C93DA}"/>
              </a:ext>
            </a:extLst>
          </p:cNvPr>
          <p:cNvSpPr/>
          <p:nvPr/>
        </p:nvSpPr>
        <p:spPr>
          <a:xfrm rot="10800000">
            <a:off x="2647716" y="3697905"/>
            <a:ext cx="939567" cy="1939278"/>
          </a:xfrm>
          <a:prstGeom prst="round1Rect">
            <a:avLst/>
          </a:prstGeom>
          <a:ln w="57150">
            <a:solidFill>
              <a:srgbClr val="4F81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23" name="圖片 22" descr="一張含有 黑色, 黑暗 的圖片&#10;&#10;自動產生的描述">
            <a:extLst>
              <a:ext uri="{FF2B5EF4-FFF2-40B4-BE49-F238E27FC236}">
                <a16:creationId xmlns:a16="http://schemas.microsoft.com/office/drawing/2014/main" id="{0F852BD2-AB93-F9DC-782B-2BC2120CA235}"/>
              </a:ext>
            </a:extLst>
          </p:cNvPr>
          <p:cNvPicPr>
            <a:picLocks noChangeAspect="1"/>
          </p:cNvPicPr>
          <p:nvPr/>
        </p:nvPicPr>
        <p:blipFill rotWithShape="1">
          <a:blip r:embed="rId3"/>
          <a:srcRect t="88673" r="87371"/>
          <a:stretch/>
        </p:blipFill>
        <p:spPr>
          <a:xfrm>
            <a:off x="2647715" y="2699245"/>
            <a:ext cx="3207393" cy="2876741"/>
          </a:xfrm>
          <a:prstGeom prst="rect">
            <a:avLst/>
          </a:prstGeom>
          <a:ln>
            <a:solidFill>
              <a:srgbClr val="0070C0"/>
            </a:solidFill>
          </a:ln>
        </p:spPr>
      </p:pic>
      <p:cxnSp>
        <p:nvCxnSpPr>
          <p:cNvPr id="36" name="直線接點 35">
            <a:extLst>
              <a:ext uri="{FF2B5EF4-FFF2-40B4-BE49-F238E27FC236}">
                <a16:creationId xmlns:a16="http://schemas.microsoft.com/office/drawing/2014/main" id="{2FE43DE5-75AF-C9EB-4412-2FA8E8E75C0C}"/>
              </a:ext>
            </a:extLst>
          </p:cNvPr>
          <p:cNvCxnSpPr>
            <a:cxnSpLocks/>
            <a:endCxn id="39" idx="1"/>
          </p:cNvCxnSpPr>
          <p:nvPr/>
        </p:nvCxnSpPr>
        <p:spPr>
          <a:xfrm flipV="1">
            <a:off x="5480773" y="4205554"/>
            <a:ext cx="922881" cy="327766"/>
          </a:xfrm>
          <a:prstGeom prst="lin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81034B38-1B2F-AD2F-D2A1-07920FA90A69}"/>
              </a:ext>
            </a:extLst>
          </p:cNvPr>
          <p:cNvSpPr txBox="1"/>
          <p:nvPr/>
        </p:nvSpPr>
        <p:spPr>
          <a:xfrm>
            <a:off x="6403654" y="4051665"/>
            <a:ext cx="5733104" cy="307777"/>
          </a:xfrm>
          <a:prstGeom prst="rect">
            <a:avLst/>
          </a:prstGeom>
          <a:solidFill>
            <a:schemeClr val="lt1"/>
          </a:solidFill>
        </p:spPr>
        <p:txBody>
          <a:bodyPr wrap="square" rtlCol="0">
            <a:spAutoFit/>
          </a:bodyPr>
          <a:lstStyle/>
          <a:p>
            <a:r>
              <a:rPr kumimoji="1" lang="en" altLang="zh-TW" dirty="0"/>
              <a:t>There are three points, which correspond to three charging stations.</a:t>
            </a:r>
            <a:endParaRPr kumimoji="1" lang="en-US" altLang="zh-TW" dirty="0"/>
          </a:p>
        </p:txBody>
      </p:sp>
      <p:sp>
        <p:nvSpPr>
          <p:cNvPr id="40" name="文字方塊 39">
            <a:extLst>
              <a:ext uri="{FF2B5EF4-FFF2-40B4-BE49-F238E27FC236}">
                <a16:creationId xmlns:a16="http://schemas.microsoft.com/office/drawing/2014/main" id="{BE884B8A-80CF-03A9-A093-60848DB79301}"/>
              </a:ext>
            </a:extLst>
          </p:cNvPr>
          <p:cNvSpPr txBox="1"/>
          <p:nvPr/>
        </p:nvSpPr>
        <p:spPr>
          <a:xfrm>
            <a:off x="5815766" y="1306812"/>
            <a:ext cx="6260278" cy="369332"/>
          </a:xfrm>
          <a:prstGeom prst="rect">
            <a:avLst/>
          </a:prstGeom>
          <a:solidFill>
            <a:schemeClr val="lt1"/>
          </a:solidFill>
        </p:spPr>
        <p:txBody>
          <a:bodyPr wrap="square" rtlCol="0">
            <a:spAutoFit/>
          </a:bodyPr>
          <a:lstStyle/>
          <a:p>
            <a:r>
              <a:rPr kumimoji="1" lang="en" altLang="zh-TW" sz="1800" dirty="0">
                <a:solidFill>
                  <a:srgbClr val="C00000"/>
                </a:solidFill>
              </a:rPr>
              <a:t>Points on the boundary of the hexagon will not be included.</a:t>
            </a:r>
            <a:endParaRPr kumimoji="1" lang="en-US" altLang="zh-TW" sz="1800" dirty="0">
              <a:solidFill>
                <a:srgbClr val="C00000"/>
              </a:solidFill>
            </a:endParaRPr>
          </a:p>
        </p:txBody>
      </p:sp>
      <p:cxnSp>
        <p:nvCxnSpPr>
          <p:cNvPr id="6" name="直線接點 5">
            <a:extLst>
              <a:ext uri="{FF2B5EF4-FFF2-40B4-BE49-F238E27FC236}">
                <a16:creationId xmlns:a16="http://schemas.microsoft.com/office/drawing/2014/main" id="{E224649B-AC6B-4551-BD98-478F6671B66E}"/>
              </a:ext>
            </a:extLst>
          </p:cNvPr>
          <p:cNvCxnSpPr>
            <a:cxnSpLocks/>
          </p:cNvCxnSpPr>
          <p:nvPr/>
        </p:nvCxnSpPr>
        <p:spPr>
          <a:xfrm flipV="1">
            <a:off x="4721196" y="2780867"/>
            <a:ext cx="2070601" cy="6762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六邊形 14">
            <a:extLst>
              <a:ext uri="{FF2B5EF4-FFF2-40B4-BE49-F238E27FC236}">
                <a16:creationId xmlns:a16="http://schemas.microsoft.com/office/drawing/2014/main" id="{B131FE7D-3B3B-FD0A-EE34-F863073DEB3E}"/>
              </a:ext>
            </a:extLst>
          </p:cNvPr>
          <p:cNvSpPr/>
          <p:nvPr/>
        </p:nvSpPr>
        <p:spPr>
          <a:xfrm rot="16200000">
            <a:off x="3126967" y="1657882"/>
            <a:ext cx="1501630" cy="1339764"/>
          </a:xfrm>
          <a:prstGeom prst="hexagon">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6" name="六邊形 15">
            <a:extLst>
              <a:ext uri="{FF2B5EF4-FFF2-40B4-BE49-F238E27FC236}">
                <a16:creationId xmlns:a16="http://schemas.microsoft.com/office/drawing/2014/main" id="{10FDDB47-1D38-C106-2124-33B42E940815}"/>
              </a:ext>
            </a:extLst>
          </p:cNvPr>
          <p:cNvSpPr/>
          <p:nvPr/>
        </p:nvSpPr>
        <p:spPr>
          <a:xfrm rot="16200000">
            <a:off x="1772330" y="1685201"/>
            <a:ext cx="1501630" cy="1339764"/>
          </a:xfrm>
          <a:prstGeom prst="hexagon">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7" name="六邊形 16">
            <a:extLst>
              <a:ext uri="{FF2B5EF4-FFF2-40B4-BE49-F238E27FC236}">
                <a16:creationId xmlns:a16="http://schemas.microsoft.com/office/drawing/2014/main" id="{420C6B2A-D15F-283E-0E23-9887138BAB24}"/>
              </a:ext>
            </a:extLst>
          </p:cNvPr>
          <p:cNvSpPr/>
          <p:nvPr/>
        </p:nvSpPr>
        <p:spPr>
          <a:xfrm rot="16200000">
            <a:off x="4461899" y="1630680"/>
            <a:ext cx="1501630" cy="1339764"/>
          </a:xfrm>
          <a:prstGeom prst="hexagon">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8" name="文字方塊 17">
            <a:extLst>
              <a:ext uri="{FF2B5EF4-FFF2-40B4-BE49-F238E27FC236}">
                <a16:creationId xmlns:a16="http://schemas.microsoft.com/office/drawing/2014/main" id="{69340C62-BED5-8809-27A7-92FE45DB08E3}"/>
              </a:ext>
            </a:extLst>
          </p:cNvPr>
          <p:cNvSpPr txBox="1"/>
          <p:nvPr/>
        </p:nvSpPr>
        <p:spPr>
          <a:xfrm>
            <a:off x="6342940" y="2518160"/>
            <a:ext cx="5733104" cy="954107"/>
          </a:xfrm>
          <a:prstGeom prst="rect">
            <a:avLst/>
          </a:prstGeom>
          <a:solidFill>
            <a:schemeClr val="lt1"/>
          </a:solidFill>
        </p:spPr>
        <p:txBody>
          <a:bodyPr wrap="square" rtlCol="0">
            <a:spAutoFit/>
          </a:bodyPr>
          <a:lstStyle/>
          <a:p>
            <a:r>
              <a:rPr kumimoji="1" lang="en" altLang="zh-TW" dirty="0"/>
              <a:t>There are eight points, which correspond to eight charging stations.</a:t>
            </a:r>
          </a:p>
          <a:p>
            <a:pPr algn="l"/>
            <a:br>
              <a:rPr lang="en" altLang="zh-TW" b="0" i="0" dirty="0">
                <a:effectLst/>
                <a:latin typeface="Söhne"/>
              </a:rPr>
            </a:br>
            <a:endParaRPr lang="en" altLang="zh-TW" b="0" i="0" dirty="0">
              <a:effectLst/>
              <a:latin typeface="Söhne"/>
            </a:endParaRPr>
          </a:p>
          <a:p>
            <a:endParaRPr kumimoji="1" lang="en-US" altLang="zh-TW" dirty="0"/>
          </a:p>
        </p:txBody>
      </p:sp>
      <p:sp>
        <p:nvSpPr>
          <p:cNvPr id="63" name="六邊形 62">
            <a:extLst>
              <a:ext uri="{FF2B5EF4-FFF2-40B4-BE49-F238E27FC236}">
                <a16:creationId xmlns:a16="http://schemas.microsoft.com/office/drawing/2014/main" id="{657E56F4-53DC-F5C9-698B-66F1F89E5FB7}"/>
              </a:ext>
            </a:extLst>
          </p:cNvPr>
          <p:cNvSpPr/>
          <p:nvPr/>
        </p:nvSpPr>
        <p:spPr>
          <a:xfrm rot="16200000">
            <a:off x="2589756" y="5169318"/>
            <a:ext cx="1383741" cy="1154628"/>
          </a:xfrm>
          <a:prstGeom prst="hexagon">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4" name="六邊形 63">
            <a:extLst>
              <a:ext uri="{FF2B5EF4-FFF2-40B4-BE49-F238E27FC236}">
                <a16:creationId xmlns:a16="http://schemas.microsoft.com/office/drawing/2014/main" id="{67C6089B-7681-8920-E53F-7D4256C135A9}"/>
              </a:ext>
            </a:extLst>
          </p:cNvPr>
          <p:cNvSpPr/>
          <p:nvPr/>
        </p:nvSpPr>
        <p:spPr>
          <a:xfrm rot="16200000">
            <a:off x="3825436" y="5213378"/>
            <a:ext cx="1383741" cy="1177160"/>
          </a:xfrm>
          <a:prstGeom prst="hexagon">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5" name="六邊形 64">
            <a:extLst>
              <a:ext uri="{FF2B5EF4-FFF2-40B4-BE49-F238E27FC236}">
                <a16:creationId xmlns:a16="http://schemas.microsoft.com/office/drawing/2014/main" id="{9FE51F9C-3FB7-17FD-A3D1-63E73199AD73}"/>
              </a:ext>
            </a:extLst>
          </p:cNvPr>
          <p:cNvSpPr/>
          <p:nvPr/>
        </p:nvSpPr>
        <p:spPr>
          <a:xfrm rot="16200000">
            <a:off x="5080576" y="5213379"/>
            <a:ext cx="1383741" cy="1177160"/>
          </a:xfrm>
          <a:prstGeom prst="hexagon">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6" name="手繪多邊形 65">
            <a:extLst>
              <a:ext uri="{FF2B5EF4-FFF2-40B4-BE49-F238E27FC236}">
                <a16:creationId xmlns:a16="http://schemas.microsoft.com/office/drawing/2014/main" id="{FACE3B36-38A9-8A2A-EB42-FC53EAF4ECFD}"/>
              </a:ext>
            </a:extLst>
          </p:cNvPr>
          <p:cNvSpPr/>
          <p:nvPr/>
        </p:nvSpPr>
        <p:spPr>
          <a:xfrm>
            <a:off x="2650447" y="2121729"/>
            <a:ext cx="3212983" cy="3917659"/>
          </a:xfrm>
          <a:custGeom>
            <a:avLst/>
            <a:gdLst>
              <a:gd name="connsiteX0" fmla="*/ 176169 w 3212983"/>
              <a:gd name="connsiteY0" fmla="*/ 8389 h 3917659"/>
              <a:gd name="connsiteX1" fmla="*/ 92279 w 3212983"/>
              <a:gd name="connsiteY1" fmla="*/ 50334 h 3917659"/>
              <a:gd name="connsiteX2" fmla="*/ 92279 w 3212983"/>
              <a:gd name="connsiteY2" fmla="*/ 50334 h 3917659"/>
              <a:gd name="connsiteX3" fmla="*/ 16778 w 3212983"/>
              <a:gd name="connsiteY3" fmla="*/ 159391 h 3917659"/>
              <a:gd name="connsiteX4" fmla="*/ 16778 w 3212983"/>
              <a:gd name="connsiteY4" fmla="*/ 159391 h 3917659"/>
              <a:gd name="connsiteX5" fmla="*/ 0 w 3212983"/>
              <a:gd name="connsiteY5" fmla="*/ 3397541 h 3917659"/>
              <a:gd name="connsiteX6" fmla="*/ 50334 w 3212983"/>
              <a:gd name="connsiteY6" fmla="*/ 3481431 h 3917659"/>
              <a:gd name="connsiteX7" fmla="*/ 142613 w 3212983"/>
              <a:gd name="connsiteY7" fmla="*/ 3531765 h 3917659"/>
              <a:gd name="connsiteX8" fmla="*/ 931178 w 3212983"/>
              <a:gd name="connsiteY8" fmla="*/ 3523376 h 3917659"/>
              <a:gd name="connsiteX9" fmla="*/ 1317071 w 3212983"/>
              <a:gd name="connsiteY9" fmla="*/ 3917659 h 3917659"/>
              <a:gd name="connsiteX10" fmla="*/ 3212983 w 3212983"/>
              <a:gd name="connsiteY10" fmla="*/ 3909270 h 3917659"/>
              <a:gd name="connsiteX11" fmla="*/ 3204594 w 3212983"/>
              <a:gd name="connsiteY11" fmla="*/ 1946246 h 3917659"/>
              <a:gd name="connsiteX12" fmla="*/ 2843868 w 3212983"/>
              <a:gd name="connsiteY12" fmla="*/ 1568741 h 3917659"/>
              <a:gd name="connsiteX13" fmla="*/ 2583809 w 3212983"/>
              <a:gd name="connsiteY13" fmla="*/ 1568741 h 3917659"/>
              <a:gd name="connsiteX14" fmla="*/ 2575420 w 3212983"/>
              <a:gd name="connsiteY14" fmla="*/ 998290 h 3917659"/>
              <a:gd name="connsiteX15" fmla="*/ 2567031 w 3212983"/>
              <a:gd name="connsiteY15" fmla="*/ 192947 h 3917659"/>
              <a:gd name="connsiteX16" fmla="*/ 2533475 w 3212983"/>
              <a:gd name="connsiteY16" fmla="*/ 109057 h 3917659"/>
              <a:gd name="connsiteX17" fmla="*/ 2474752 w 3212983"/>
              <a:gd name="connsiteY17" fmla="*/ 58723 h 3917659"/>
              <a:gd name="connsiteX18" fmla="*/ 2390862 w 3212983"/>
              <a:gd name="connsiteY18" fmla="*/ 8389 h 3917659"/>
              <a:gd name="connsiteX19" fmla="*/ 2290194 w 3212983"/>
              <a:gd name="connsiteY19" fmla="*/ 0 h 3917659"/>
              <a:gd name="connsiteX20" fmla="*/ 176169 w 3212983"/>
              <a:gd name="connsiteY20" fmla="*/ 8389 h 391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12983" h="3917659">
                <a:moveTo>
                  <a:pt x="176169" y="8389"/>
                </a:moveTo>
                <a:lnTo>
                  <a:pt x="92279" y="50334"/>
                </a:lnTo>
                <a:lnTo>
                  <a:pt x="92279" y="50334"/>
                </a:lnTo>
                <a:lnTo>
                  <a:pt x="16778" y="159391"/>
                </a:lnTo>
                <a:lnTo>
                  <a:pt x="16778" y="159391"/>
                </a:lnTo>
                <a:cubicBezTo>
                  <a:pt x="11185" y="1238774"/>
                  <a:pt x="5593" y="2318158"/>
                  <a:pt x="0" y="3397541"/>
                </a:cubicBezTo>
                <a:lnTo>
                  <a:pt x="50334" y="3481431"/>
                </a:lnTo>
                <a:lnTo>
                  <a:pt x="142613" y="3531765"/>
                </a:lnTo>
                <a:lnTo>
                  <a:pt x="931178" y="3523376"/>
                </a:lnTo>
                <a:lnTo>
                  <a:pt x="1317071" y="3917659"/>
                </a:lnTo>
                <a:lnTo>
                  <a:pt x="3212983" y="3909270"/>
                </a:lnTo>
                <a:cubicBezTo>
                  <a:pt x="3210187" y="3254929"/>
                  <a:pt x="3207390" y="2600587"/>
                  <a:pt x="3204594" y="1946246"/>
                </a:cubicBezTo>
                <a:lnTo>
                  <a:pt x="2843868" y="1568741"/>
                </a:lnTo>
                <a:lnTo>
                  <a:pt x="2583809" y="1568741"/>
                </a:lnTo>
                <a:lnTo>
                  <a:pt x="2575420" y="998290"/>
                </a:lnTo>
                <a:cubicBezTo>
                  <a:pt x="2572624" y="729842"/>
                  <a:pt x="2569827" y="461395"/>
                  <a:pt x="2567031" y="192947"/>
                </a:cubicBezTo>
                <a:lnTo>
                  <a:pt x="2533475" y="109057"/>
                </a:lnTo>
                <a:lnTo>
                  <a:pt x="2474752" y="58723"/>
                </a:lnTo>
                <a:lnTo>
                  <a:pt x="2390862" y="8389"/>
                </a:lnTo>
                <a:lnTo>
                  <a:pt x="2290194" y="0"/>
                </a:lnTo>
                <a:lnTo>
                  <a:pt x="176169" y="8389"/>
                </a:lnTo>
                <a:close/>
              </a:path>
            </a:pathLst>
          </a:cu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dirty="0"/>
              <a:t>  </a:t>
            </a:r>
          </a:p>
        </p:txBody>
      </p:sp>
      <p:sp>
        <p:nvSpPr>
          <p:cNvPr id="8" name="手繪多邊形 7">
            <a:extLst>
              <a:ext uri="{FF2B5EF4-FFF2-40B4-BE49-F238E27FC236}">
                <a16:creationId xmlns:a16="http://schemas.microsoft.com/office/drawing/2014/main" id="{88A93A5E-8001-6F5A-E3C0-32D5F7D5EF6A}"/>
              </a:ext>
            </a:extLst>
          </p:cNvPr>
          <p:cNvSpPr/>
          <p:nvPr/>
        </p:nvSpPr>
        <p:spPr>
          <a:xfrm>
            <a:off x="4618760" y="4008264"/>
            <a:ext cx="1095633" cy="1235675"/>
          </a:xfrm>
          <a:custGeom>
            <a:avLst/>
            <a:gdLst>
              <a:gd name="connsiteX0" fmla="*/ 551935 w 1095633"/>
              <a:gd name="connsiteY0" fmla="*/ 0 h 1235675"/>
              <a:gd name="connsiteX1" fmla="*/ 8238 w 1095633"/>
              <a:gd name="connsiteY1" fmla="*/ 313038 h 1235675"/>
              <a:gd name="connsiteX2" fmla="*/ 0 w 1095633"/>
              <a:gd name="connsiteY2" fmla="*/ 939113 h 1235675"/>
              <a:gd name="connsiteX3" fmla="*/ 510746 w 1095633"/>
              <a:gd name="connsiteY3" fmla="*/ 1235675 h 1235675"/>
              <a:gd name="connsiteX4" fmla="*/ 1070919 w 1095633"/>
              <a:gd name="connsiteY4" fmla="*/ 906162 h 1235675"/>
              <a:gd name="connsiteX5" fmla="*/ 1095633 w 1095633"/>
              <a:gd name="connsiteY5" fmla="*/ 321275 h 1235675"/>
              <a:gd name="connsiteX6" fmla="*/ 551935 w 1095633"/>
              <a:gd name="connsiteY6" fmla="*/ 0 h 123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5633" h="1235675">
                <a:moveTo>
                  <a:pt x="551935" y="0"/>
                </a:moveTo>
                <a:lnTo>
                  <a:pt x="8238" y="313038"/>
                </a:lnTo>
                <a:lnTo>
                  <a:pt x="0" y="939113"/>
                </a:lnTo>
                <a:lnTo>
                  <a:pt x="510746" y="1235675"/>
                </a:lnTo>
                <a:lnTo>
                  <a:pt x="1070919" y="906162"/>
                </a:lnTo>
                <a:lnTo>
                  <a:pt x="1095633" y="321275"/>
                </a:lnTo>
                <a:lnTo>
                  <a:pt x="551935" y="0"/>
                </a:lnTo>
                <a:close/>
              </a:path>
            </a:pathLst>
          </a:cu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文字方塊 8">
            <a:extLst>
              <a:ext uri="{FF2B5EF4-FFF2-40B4-BE49-F238E27FC236}">
                <a16:creationId xmlns:a16="http://schemas.microsoft.com/office/drawing/2014/main" id="{E551AA64-D6E6-6542-038C-B739BAFA2298}"/>
              </a:ext>
            </a:extLst>
          </p:cNvPr>
          <p:cNvSpPr txBox="1"/>
          <p:nvPr/>
        </p:nvSpPr>
        <p:spPr>
          <a:xfrm>
            <a:off x="4761337" y="6127330"/>
            <a:ext cx="184731" cy="307777"/>
          </a:xfrm>
          <a:prstGeom prst="rect">
            <a:avLst/>
          </a:prstGeom>
          <a:noFill/>
        </p:spPr>
        <p:txBody>
          <a:bodyPr wrap="none" rtlCol="0">
            <a:spAutoFit/>
          </a:bodyPr>
          <a:lstStyle/>
          <a:p>
            <a:endParaRPr kumimoji="1" lang="zh-TW" altLang="en-US" dirty="0"/>
          </a:p>
        </p:txBody>
      </p:sp>
      <p:sp>
        <p:nvSpPr>
          <p:cNvPr id="10" name="橢圓 9">
            <a:extLst>
              <a:ext uri="{FF2B5EF4-FFF2-40B4-BE49-F238E27FC236}">
                <a16:creationId xmlns:a16="http://schemas.microsoft.com/office/drawing/2014/main" id="{E0AD9395-B454-B064-E5E6-8E23858DE945}"/>
              </a:ext>
            </a:extLst>
          </p:cNvPr>
          <p:cNvSpPr/>
          <p:nvPr/>
        </p:nvSpPr>
        <p:spPr>
          <a:xfrm>
            <a:off x="4121257" y="3256694"/>
            <a:ext cx="45719" cy="45719"/>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rgbClr val="0070C0"/>
              </a:solidFill>
            </a:endParaRPr>
          </a:p>
        </p:txBody>
      </p:sp>
      <p:sp>
        <p:nvSpPr>
          <p:cNvPr id="11" name="橢圓 10">
            <a:extLst>
              <a:ext uri="{FF2B5EF4-FFF2-40B4-BE49-F238E27FC236}">
                <a16:creationId xmlns:a16="http://schemas.microsoft.com/office/drawing/2014/main" id="{41D05F4A-60BF-598A-5603-96427A379081}"/>
              </a:ext>
            </a:extLst>
          </p:cNvPr>
          <p:cNvSpPr/>
          <p:nvPr/>
        </p:nvSpPr>
        <p:spPr>
          <a:xfrm>
            <a:off x="4273657" y="3409094"/>
            <a:ext cx="45719" cy="45719"/>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rgbClr val="0070C0"/>
              </a:solidFill>
            </a:endParaRPr>
          </a:p>
        </p:txBody>
      </p:sp>
      <p:sp>
        <p:nvSpPr>
          <p:cNvPr id="12" name="橢圓 11">
            <a:extLst>
              <a:ext uri="{FF2B5EF4-FFF2-40B4-BE49-F238E27FC236}">
                <a16:creationId xmlns:a16="http://schemas.microsoft.com/office/drawing/2014/main" id="{B63CF7B3-2C3B-ED97-0764-8C432D66E0BB}"/>
              </a:ext>
            </a:extLst>
          </p:cNvPr>
          <p:cNvSpPr/>
          <p:nvPr/>
        </p:nvSpPr>
        <p:spPr>
          <a:xfrm>
            <a:off x="4426057" y="3561494"/>
            <a:ext cx="45719" cy="45719"/>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rgbClr val="0070C0"/>
              </a:solidFill>
            </a:endParaRPr>
          </a:p>
        </p:txBody>
      </p:sp>
      <p:sp>
        <p:nvSpPr>
          <p:cNvPr id="14" name="橢圓 13">
            <a:extLst>
              <a:ext uri="{FF2B5EF4-FFF2-40B4-BE49-F238E27FC236}">
                <a16:creationId xmlns:a16="http://schemas.microsoft.com/office/drawing/2014/main" id="{14A8C01C-8280-492A-5C81-CB6BEEF41434}"/>
              </a:ext>
            </a:extLst>
          </p:cNvPr>
          <p:cNvSpPr/>
          <p:nvPr/>
        </p:nvSpPr>
        <p:spPr>
          <a:xfrm>
            <a:off x="4578704" y="3339266"/>
            <a:ext cx="45719" cy="45719"/>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rgbClr val="0070C0"/>
              </a:solidFill>
            </a:endParaRPr>
          </a:p>
        </p:txBody>
      </p:sp>
      <p:sp>
        <p:nvSpPr>
          <p:cNvPr id="21" name="橢圓 20">
            <a:extLst>
              <a:ext uri="{FF2B5EF4-FFF2-40B4-BE49-F238E27FC236}">
                <a16:creationId xmlns:a16="http://schemas.microsoft.com/office/drawing/2014/main" id="{FFC26759-FA5A-C702-973D-50E22E66B34D}"/>
              </a:ext>
            </a:extLst>
          </p:cNvPr>
          <p:cNvSpPr/>
          <p:nvPr/>
        </p:nvSpPr>
        <p:spPr>
          <a:xfrm>
            <a:off x="4730857" y="3866294"/>
            <a:ext cx="45719" cy="45719"/>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rgbClr val="0070C0"/>
              </a:solidFill>
            </a:endParaRPr>
          </a:p>
        </p:txBody>
      </p:sp>
      <p:sp>
        <p:nvSpPr>
          <p:cNvPr id="26" name="橢圓 25">
            <a:extLst>
              <a:ext uri="{FF2B5EF4-FFF2-40B4-BE49-F238E27FC236}">
                <a16:creationId xmlns:a16="http://schemas.microsoft.com/office/drawing/2014/main" id="{CD0FEFA6-26DD-8A5D-0373-B07884F0A946}"/>
              </a:ext>
            </a:extLst>
          </p:cNvPr>
          <p:cNvSpPr/>
          <p:nvPr/>
        </p:nvSpPr>
        <p:spPr>
          <a:xfrm>
            <a:off x="4535119" y="3982623"/>
            <a:ext cx="45719" cy="45719"/>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rgbClr val="0070C0"/>
              </a:solidFill>
            </a:endParaRPr>
          </a:p>
        </p:txBody>
      </p:sp>
      <p:sp>
        <p:nvSpPr>
          <p:cNvPr id="27" name="橢圓 26">
            <a:extLst>
              <a:ext uri="{FF2B5EF4-FFF2-40B4-BE49-F238E27FC236}">
                <a16:creationId xmlns:a16="http://schemas.microsoft.com/office/drawing/2014/main" id="{FA968BC5-D799-ED77-35BF-EA91EE3C6F52}"/>
              </a:ext>
            </a:extLst>
          </p:cNvPr>
          <p:cNvSpPr/>
          <p:nvPr/>
        </p:nvSpPr>
        <p:spPr>
          <a:xfrm rot="21225997">
            <a:off x="4379007" y="3839541"/>
            <a:ext cx="45719" cy="45719"/>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rgbClr val="0070C0"/>
              </a:solidFill>
            </a:endParaRPr>
          </a:p>
        </p:txBody>
      </p:sp>
      <p:sp>
        <p:nvSpPr>
          <p:cNvPr id="28" name="橢圓 27">
            <a:extLst>
              <a:ext uri="{FF2B5EF4-FFF2-40B4-BE49-F238E27FC236}">
                <a16:creationId xmlns:a16="http://schemas.microsoft.com/office/drawing/2014/main" id="{87DCC0A4-BCCA-04FF-0478-DCA11CB241FB}"/>
              </a:ext>
            </a:extLst>
          </p:cNvPr>
          <p:cNvSpPr/>
          <p:nvPr/>
        </p:nvSpPr>
        <p:spPr>
          <a:xfrm>
            <a:off x="4837538" y="3592503"/>
            <a:ext cx="45719" cy="45719"/>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rgbClr val="0070C0"/>
              </a:solidFill>
            </a:endParaRPr>
          </a:p>
        </p:txBody>
      </p:sp>
      <p:sp>
        <p:nvSpPr>
          <p:cNvPr id="29" name="手繪多邊形 28">
            <a:extLst>
              <a:ext uri="{FF2B5EF4-FFF2-40B4-BE49-F238E27FC236}">
                <a16:creationId xmlns:a16="http://schemas.microsoft.com/office/drawing/2014/main" id="{C6269FB9-1B15-DDB7-F7FC-0F42A002E2F7}"/>
              </a:ext>
            </a:extLst>
          </p:cNvPr>
          <p:cNvSpPr/>
          <p:nvPr/>
        </p:nvSpPr>
        <p:spPr>
          <a:xfrm>
            <a:off x="3984178" y="2897447"/>
            <a:ext cx="1095633" cy="1235675"/>
          </a:xfrm>
          <a:custGeom>
            <a:avLst/>
            <a:gdLst>
              <a:gd name="connsiteX0" fmla="*/ 551935 w 1095633"/>
              <a:gd name="connsiteY0" fmla="*/ 0 h 1235675"/>
              <a:gd name="connsiteX1" fmla="*/ 8238 w 1095633"/>
              <a:gd name="connsiteY1" fmla="*/ 313038 h 1235675"/>
              <a:gd name="connsiteX2" fmla="*/ 0 w 1095633"/>
              <a:gd name="connsiteY2" fmla="*/ 939113 h 1235675"/>
              <a:gd name="connsiteX3" fmla="*/ 510746 w 1095633"/>
              <a:gd name="connsiteY3" fmla="*/ 1235675 h 1235675"/>
              <a:gd name="connsiteX4" fmla="*/ 1070919 w 1095633"/>
              <a:gd name="connsiteY4" fmla="*/ 906162 h 1235675"/>
              <a:gd name="connsiteX5" fmla="*/ 1095633 w 1095633"/>
              <a:gd name="connsiteY5" fmla="*/ 321275 h 1235675"/>
              <a:gd name="connsiteX6" fmla="*/ 551935 w 1095633"/>
              <a:gd name="connsiteY6" fmla="*/ 0 h 123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5633" h="1235675">
                <a:moveTo>
                  <a:pt x="551935" y="0"/>
                </a:moveTo>
                <a:lnTo>
                  <a:pt x="8238" y="313038"/>
                </a:lnTo>
                <a:lnTo>
                  <a:pt x="0" y="939113"/>
                </a:lnTo>
                <a:lnTo>
                  <a:pt x="510746" y="1235675"/>
                </a:lnTo>
                <a:lnTo>
                  <a:pt x="1070919" y="906162"/>
                </a:lnTo>
                <a:lnTo>
                  <a:pt x="1095633" y="321275"/>
                </a:lnTo>
                <a:lnTo>
                  <a:pt x="551935" y="0"/>
                </a:lnTo>
                <a:close/>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1" name="橢圓 30">
            <a:extLst>
              <a:ext uri="{FF2B5EF4-FFF2-40B4-BE49-F238E27FC236}">
                <a16:creationId xmlns:a16="http://schemas.microsoft.com/office/drawing/2014/main" id="{79D99D79-7B18-0B92-51D6-23BA4BD76999}"/>
              </a:ext>
            </a:extLst>
          </p:cNvPr>
          <p:cNvSpPr/>
          <p:nvPr/>
        </p:nvSpPr>
        <p:spPr>
          <a:xfrm>
            <a:off x="4974855" y="4475821"/>
            <a:ext cx="45719" cy="45719"/>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rgbClr val="0070C0"/>
              </a:solidFill>
            </a:endParaRPr>
          </a:p>
        </p:txBody>
      </p:sp>
      <p:sp>
        <p:nvSpPr>
          <p:cNvPr id="32" name="橢圓 31">
            <a:extLst>
              <a:ext uri="{FF2B5EF4-FFF2-40B4-BE49-F238E27FC236}">
                <a16:creationId xmlns:a16="http://schemas.microsoft.com/office/drawing/2014/main" id="{A4486C91-6682-DDBC-D5FB-1AF43DEB3248}"/>
              </a:ext>
            </a:extLst>
          </p:cNvPr>
          <p:cNvSpPr/>
          <p:nvPr/>
        </p:nvSpPr>
        <p:spPr>
          <a:xfrm>
            <a:off x="5127255" y="4628221"/>
            <a:ext cx="45719" cy="45719"/>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rgbClr val="0070C0"/>
              </a:solidFill>
            </a:endParaRPr>
          </a:p>
        </p:txBody>
      </p:sp>
      <p:sp>
        <p:nvSpPr>
          <p:cNvPr id="33" name="橢圓 32">
            <a:extLst>
              <a:ext uri="{FF2B5EF4-FFF2-40B4-BE49-F238E27FC236}">
                <a16:creationId xmlns:a16="http://schemas.microsoft.com/office/drawing/2014/main" id="{1C8AF57F-6B65-80AC-D77E-69E3E2DF793C}"/>
              </a:ext>
            </a:extLst>
          </p:cNvPr>
          <p:cNvSpPr/>
          <p:nvPr/>
        </p:nvSpPr>
        <p:spPr>
          <a:xfrm flipH="1">
            <a:off x="4951995" y="4877503"/>
            <a:ext cx="45719" cy="45719"/>
          </a:xfrm>
          <a:prstGeom prst="ellipse">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rgbClr val="0070C0"/>
              </a:solidFill>
            </a:endParaRPr>
          </a:p>
        </p:txBody>
      </p:sp>
      <p:sp>
        <p:nvSpPr>
          <p:cNvPr id="22" name="文字方塊 21">
            <a:extLst>
              <a:ext uri="{FF2B5EF4-FFF2-40B4-BE49-F238E27FC236}">
                <a16:creationId xmlns:a16="http://schemas.microsoft.com/office/drawing/2014/main" id="{6BF246E6-E167-1B29-D1AD-A17B4C266143}"/>
              </a:ext>
            </a:extLst>
          </p:cNvPr>
          <p:cNvSpPr txBox="1"/>
          <p:nvPr/>
        </p:nvSpPr>
        <p:spPr>
          <a:xfrm>
            <a:off x="6221378" y="362446"/>
            <a:ext cx="6097656" cy="584775"/>
          </a:xfrm>
          <a:prstGeom prst="rect">
            <a:avLst/>
          </a:prstGeom>
          <a:noFill/>
        </p:spPr>
        <p:txBody>
          <a:bodyPr wrap="square">
            <a:spAutoFit/>
          </a:bodyPr>
          <a:lstStyle/>
          <a:p>
            <a:r>
              <a:rPr lang="en" altLang="zh-TW" sz="1600" b="0" i="0" dirty="0">
                <a:solidFill>
                  <a:srgbClr val="0D0D0D"/>
                </a:solidFill>
                <a:effectLst/>
                <a:latin typeface="Söhne"/>
              </a:rPr>
              <a:t>Calculate the nu</a:t>
            </a:r>
            <a:r>
              <a:rPr lang="en" altLang="zh-TW" sz="1600" dirty="0">
                <a:solidFill>
                  <a:srgbClr val="0D0D0D"/>
                </a:solidFill>
                <a:latin typeface="Söhne"/>
              </a:rPr>
              <a:t>mb</a:t>
            </a:r>
            <a:r>
              <a:rPr lang="en" altLang="zh-TW" sz="1600" b="0" i="0" dirty="0">
                <a:solidFill>
                  <a:srgbClr val="0D0D0D"/>
                </a:solidFill>
                <a:effectLst/>
                <a:latin typeface="Söhne"/>
              </a:rPr>
              <a:t>er of </a:t>
            </a:r>
            <a:r>
              <a:rPr lang="en" altLang="zh-TW" sz="1600" dirty="0">
                <a:solidFill>
                  <a:srgbClr val="0D0D0D"/>
                </a:solidFill>
                <a:latin typeface="Söhne"/>
              </a:rPr>
              <a:t>points in each</a:t>
            </a:r>
            <a:r>
              <a:rPr lang="en" altLang="zh-TW" sz="1600" b="0" i="0" dirty="0">
                <a:solidFill>
                  <a:srgbClr val="0D0D0D"/>
                </a:solidFill>
                <a:effectLst/>
                <a:latin typeface="Söhne"/>
              </a:rPr>
              <a:t> hexagon.</a:t>
            </a:r>
          </a:p>
          <a:p>
            <a:r>
              <a:rPr lang="en" altLang="zh-TW" sz="1600" b="0" i="0" dirty="0">
                <a:solidFill>
                  <a:srgbClr val="0D0D0D"/>
                </a:solidFill>
                <a:effectLst/>
                <a:latin typeface="Söhne"/>
              </a:rPr>
              <a:t>It represents the number of charging stations in this region.</a:t>
            </a:r>
            <a:endParaRPr kumimoji="1" lang="en-US" altLang="zh-TW" sz="1600" dirty="0"/>
          </a:p>
        </p:txBody>
      </p:sp>
    </p:spTree>
    <p:extLst>
      <p:ext uri="{BB962C8B-B14F-4D97-AF65-F5344CB8AC3E}">
        <p14:creationId xmlns:p14="http://schemas.microsoft.com/office/powerpoint/2010/main" val="1861214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9" name="Google Shape;79;p14"/>
          <p:cNvSpPr txBox="1">
            <a:spLocks noGrp="1"/>
          </p:cNvSpPr>
          <p:nvPr>
            <p:ph type="title"/>
          </p:nvPr>
        </p:nvSpPr>
        <p:spPr>
          <a:xfrm>
            <a:off x="784974" y="96166"/>
            <a:ext cx="10972800" cy="929400"/>
          </a:xfrm>
          <a:prstGeom prst="rect">
            <a:avLst/>
          </a:prstGeom>
          <a:noFill/>
          <a:ln>
            <a:noFill/>
          </a:ln>
        </p:spPr>
        <p:txBody>
          <a:bodyPr spcFirstLastPara="1" wrap="square" lIns="91425" tIns="45700" rIns="91425" bIns="45700" anchor="ctr" anchorCtr="0">
            <a:noAutofit/>
          </a:bodyPr>
          <a:lstStyle/>
          <a:p>
            <a:r>
              <a:rPr lang="en-US" altLang="zh-TW" sz="4400" dirty="0" err="1">
                <a:solidFill>
                  <a:srgbClr val="25B1AB"/>
                </a:solidFill>
              </a:rPr>
              <a:t>Charge_station</a:t>
            </a:r>
            <a:r>
              <a:rPr lang="en-US" altLang="zh-TW" sz="4400" dirty="0">
                <a:solidFill>
                  <a:srgbClr val="25B1AB"/>
                </a:solidFill>
              </a:rPr>
              <a:t> - validate</a:t>
            </a:r>
            <a:endParaRPr lang="zh-TW" altLang="en-US" sz="4400" dirty="0">
              <a:solidFill>
                <a:srgbClr val="25B1AB"/>
              </a:solidFill>
            </a:endParaRPr>
          </a:p>
        </p:txBody>
      </p:sp>
      <p:sp>
        <p:nvSpPr>
          <p:cNvPr id="3" name="投影片編號版面配置區 2">
            <a:extLst>
              <a:ext uri="{FF2B5EF4-FFF2-40B4-BE49-F238E27FC236}">
                <a16:creationId xmlns:a16="http://schemas.microsoft.com/office/drawing/2014/main" id="{EC95311B-6667-B4E6-E515-222D227FA72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ltLang="zh-TW" smtClean="0"/>
              <a:t>36</a:t>
            </a:fld>
            <a:endParaRPr lang="zh-TW" altLang="en-US" dirty="0"/>
          </a:p>
        </p:txBody>
      </p:sp>
      <p:sp>
        <p:nvSpPr>
          <p:cNvPr id="7" name="Google Shape;78;p14">
            <a:extLst>
              <a:ext uri="{FF2B5EF4-FFF2-40B4-BE49-F238E27FC236}">
                <a16:creationId xmlns:a16="http://schemas.microsoft.com/office/drawing/2014/main" id="{342C0C66-4F48-E529-54B5-088A5A68DDF1}"/>
              </a:ext>
            </a:extLst>
          </p:cNvPr>
          <p:cNvSpPr txBox="1">
            <a:spLocks/>
          </p:cNvSpPr>
          <p:nvPr/>
        </p:nvSpPr>
        <p:spPr>
          <a:xfrm>
            <a:off x="380455" y="1136823"/>
            <a:ext cx="10617981" cy="562501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93700" algn="l" rtl="0">
              <a:lnSpc>
                <a:spcPct val="100000"/>
              </a:lnSpc>
              <a:spcBef>
                <a:spcPts val="520"/>
              </a:spcBef>
              <a:spcAft>
                <a:spcPts val="0"/>
              </a:spcAft>
              <a:buClr>
                <a:srgbClr val="7F7F7F"/>
              </a:buClr>
              <a:buSzPts val="2600"/>
              <a:buFont typeface="Arial"/>
              <a:buChar char="•"/>
              <a:defRPr sz="2600" b="0" i="0" u="none" strike="noStrike" cap="none">
                <a:solidFill>
                  <a:srgbClr val="7F7F7F"/>
                </a:solidFill>
                <a:latin typeface="Arial"/>
                <a:ea typeface="Arial"/>
                <a:cs typeface="Arial"/>
                <a:sym typeface="Arial"/>
              </a:defRPr>
            </a:lvl1pPr>
            <a:lvl2pPr marL="914400" marR="0" lvl="1" indent="-304800" algn="l" rtl="0">
              <a:lnSpc>
                <a:spcPct val="100000"/>
              </a:lnSpc>
              <a:spcBef>
                <a:spcPts val="400"/>
              </a:spcBef>
              <a:spcAft>
                <a:spcPts val="0"/>
              </a:spcAft>
              <a:buClr>
                <a:srgbClr val="7F7F7F"/>
              </a:buClr>
              <a:buSzPts val="1200"/>
              <a:buFont typeface="Noto Sans Symbols"/>
              <a:buChar char="●"/>
              <a:defRPr sz="2000" b="0" i="0" u="none" strike="noStrike" cap="none">
                <a:solidFill>
                  <a:srgbClr val="7F7F7F"/>
                </a:solidFill>
                <a:latin typeface="Arial"/>
                <a:ea typeface="Arial"/>
                <a:cs typeface="Arial"/>
                <a:sym typeface="Arial"/>
              </a:defRPr>
            </a:lvl2pPr>
            <a:lvl3pPr marL="1371600" marR="0" lvl="2" indent="-330200" algn="l" rtl="0">
              <a:lnSpc>
                <a:spcPct val="100000"/>
              </a:lnSpc>
              <a:spcBef>
                <a:spcPts val="320"/>
              </a:spcBef>
              <a:spcAft>
                <a:spcPts val="0"/>
              </a:spcAft>
              <a:buClr>
                <a:srgbClr val="7F7F7F"/>
              </a:buClr>
              <a:buSzPts val="1600"/>
              <a:buFont typeface="Arial"/>
              <a:buChar char="•"/>
              <a:defRPr sz="1600" b="0" i="0" u="none" strike="noStrike" cap="none">
                <a:solidFill>
                  <a:srgbClr val="7F7F7F"/>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algn="l">
              <a:buFont typeface="+mj-lt"/>
              <a:buAutoNum type="arabicPeriod"/>
            </a:pPr>
            <a:r>
              <a:rPr lang="en" altLang="zh-TW" sz="2000" b="0" i="0" dirty="0">
                <a:solidFill>
                  <a:srgbClr val="0D0D0D"/>
                </a:solidFill>
                <a:effectLst/>
                <a:latin typeface="Söhne"/>
              </a:rPr>
              <a:t>Calculate that the raw data consists of 1720 rows, indicating there are 1720 charging stations across Taiwan.</a:t>
            </a:r>
          </a:p>
          <a:p>
            <a:pPr algn="l">
              <a:buFont typeface="+mj-lt"/>
              <a:buAutoNum type="arabicPeriod"/>
            </a:pPr>
            <a:r>
              <a:rPr lang="en" altLang="zh-TW" sz="2000" b="0" i="0" dirty="0">
                <a:solidFill>
                  <a:srgbClr val="0D0D0D"/>
                </a:solidFill>
                <a:effectLst/>
                <a:latin typeface="Söhne"/>
              </a:rPr>
              <a:t>Sum the number of charging stations within each hexagon, resulting in a total of 1715 charging stations.</a:t>
            </a:r>
          </a:p>
          <a:p>
            <a:pPr algn="l">
              <a:buFont typeface="+mj-lt"/>
              <a:buAutoNum type="arabicPeriod"/>
            </a:pPr>
            <a:r>
              <a:rPr lang="en" altLang="zh-TW" sz="2000" b="0" i="0" dirty="0">
                <a:solidFill>
                  <a:srgbClr val="0D0D0D"/>
                </a:solidFill>
                <a:effectLst/>
                <a:latin typeface="Söhne"/>
              </a:rPr>
              <a:t>Use IDs to identify the remaining 5 charging stations, all of which are on the offshore islands, confirming the accuracy.</a:t>
            </a:r>
          </a:p>
          <a:p>
            <a:pPr indent="-457200">
              <a:lnSpc>
                <a:spcPct val="150000"/>
              </a:lnSpc>
              <a:spcBef>
                <a:spcPts val="0"/>
              </a:spcBef>
              <a:buFont typeface="Arial"/>
              <a:buAutoNum type="arabicPeriod"/>
            </a:pPr>
            <a:endParaRPr lang="en-US" altLang="zh-TW" sz="2400" b="1" dirty="0">
              <a:solidFill>
                <a:srgbClr val="000000"/>
              </a:solidFill>
            </a:endParaRPr>
          </a:p>
          <a:p>
            <a:pPr indent="-457200">
              <a:lnSpc>
                <a:spcPct val="150000"/>
              </a:lnSpc>
              <a:spcBef>
                <a:spcPts val="0"/>
              </a:spcBef>
              <a:buFont typeface="Arial"/>
              <a:buAutoNum type="arabicPeriod"/>
            </a:pPr>
            <a:endParaRPr lang="en-US" altLang="zh-TW" sz="2400" b="1" dirty="0">
              <a:solidFill>
                <a:srgbClr val="000000"/>
              </a:solidFill>
            </a:endParaRPr>
          </a:p>
          <a:p>
            <a:pPr indent="-457200">
              <a:lnSpc>
                <a:spcPct val="150000"/>
              </a:lnSpc>
              <a:spcBef>
                <a:spcPts val="0"/>
              </a:spcBef>
              <a:buFont typeface="Arial"/>
              <a:buAutoNum type="arabicPeriod"/>
            </a:pPr>
            <a:endParaRPr lang="en-US" altLang="zh-TW" sz="2400" b="1" dirty="0">
              <a:solidFill>
                <a:srgbClr val="000000"/>
              </a:solidFill>
            </a:endParaRPr>
          </a:p>
          <a:p>
            <a:pPr indent="-457200">
              <a:lnSpc>
                <a:spcPct val="150000"/>
              </a:lnSpc>
              <a:spcBef>
                <a:spcPts val="0"/>
              </a:spcBef>
              <a:buFont typeface="Arial"/>
              <a:buAutoNum type="arabicPeriod"/>
            </a:pPr>
            <a:endParaRPr lang="en-US" altLang="zh-TW" sz="2400" b="1" dirty="0">
              <a:solidFill>
                <a:srgbClr val="000000"/>
              </a:solidFill>
            </a:endParaRPr>
          </a:p>
          <a:p>
            <a:pPr indent="-457200">
              <a:lnSpc>
                <a:spcPct val="150000"/>
              </a:lnSpc>
              <a:spcBef>
                <a:spcPts val="0"/>
              </a:spcBef>
              <a:buFont typeface="Arial"/>
              <a:buAutoNum type="arabicPeriod"/>
            </a:pPr>
            <a:endParaRPr lang="zh-TW" altLang="en-US" sz="2400" b="1" dirty="0">
              <a:solidFill>
                <a:schemeClr val="lt1"/>
              </a:solidFill>
            </a:endParaRPr>
          </a:p>
          <a:p>
            <a:pPr marL="0" indent="0">
              <a:lnSpc>
                <a:spcPct val="115000"/>
              </a:lnSpc>
              <a:spcBef>
                <a:spcPts val="0"/>
              </a:spcBef>
              <a:buFont typeface="Arial"/>
              <a:buNone/>
            </a:pPr>
            <a:endParaRPr lang="zh-TW" altLang="en-US" sz="2400" dirty="0">
              <a:solidFill>
                <a:srgbClr val="000000"/>
              </a:solidFill>
            </a:endParaRPr>
          </a:p>
        </p:txBody>
      </p:sp>
      <p:pic>
        <p:nvPicPr>
          <p:cNvPr id="4" name="圖片 3" descr="一張含有 文字, 螢幕擷取畫面, 字型, 數字 的圖片&#10;&#10;自動產生的描述">
            <a:extLst>
              <a:ext uri="{FF2B5EF4-FFF2-40B4-BE49-F238E27FC236}">
                <a16:creationId xmlns:a16="http://schemas.microsoft.com/office/drawing/2014/main" id="{8B7F4D22-560E-A1C1-BCDF-79494EAC9488}"/>
              </a:ext>
            </a:extLst>
          </p:cNvPr>
          <p:cNvPicPr>
            <a:picLocks noChangeAspect="1"/>
          </p:cNvPicPr>
          <p:nvPr/>
        </p:nvPicPr>
        <p:blipFill>
          <a:blip r:embed="rId3"/>
          <a:stretch>
            <a:fillRect/>
          </a:stretch>
        </p:blipFill>
        <p:spPr>
          <a:xfrm>
            <a:off x="3985590" y="3163106"/>
            <a:ext cx="4537235" cy="3720185"/>
          </a:xfrm>
          <a:prstGeom prst="rect">
            <a:avLst/>
          </a:prstGeom>
        </p:spPr>
      </p:pic>
      <p:sp>
        <p:nvSpPr>
          <p:cNvPr id="2" name="矩形 1">
            <a:extLst>
              <a:ext uri="{FF2B5EF4-FFF2-40B4-BE49-F238E27FC236}">
                <a16:creationId xmlns:a16="http://schemas.microsoft.com/office/drawing/2014/main" id="{6F9F7D17-7080-F9AC-DCD5-32BC3EB83252}"/>
              </a:ext>
            </a:extLst>
          </p:cNvPr>
          <p:cNvSpPr/>
          <p:nvPr/>
        </p:nvSpPr>
        <p:spPr>
          <a:xfrm>
            <a:off x="7881729" y="3163106"/>
            <a:ext cx="641097" cy="372018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994509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7">
          <a:extLst>
            <a:ext uri="{FF2B5EF4-FFF2-40B4-BE49-F238E27FC236}">
              <a16:creationId xmlns:a16="http://schemas.microsoft.com/office/drawing/2014/main" id="{5E0953F9-A6AE-EA51-AE54-D2CFFBD3D72C}"/>
            </a:ext>
          </a:extLst>
        </p:cNvPr>
        <p:cNvGrpSpPr/>
        <p:nvPr/>
      </p:nvGrpSpPr>
      <p:grpSpPr>
        <a:xfrm>
          <a:off x="0" y="0"/>
          <a:ext cx="0" cy="0"/>
          <a:chOff x="0" y="0"/>
          <a:chExt cx="0" cy="0"/>
        </a:xfrm>
      </p:grpSpPr>
      <p:sp>
        <p:nvSpPr>
          <p:cNvPr id="79" name="Google Shape;79;p14">
            <a:extLst>
              <a:ext uri="{FF2B5EF4-FFF2-40B4-BE49-F238E27FC236}">
                <a16:creationId xmlns:a16="http://schemas.microsoft.com/office/drawing/2014/main" id="{76BEB982-C86E-3414-216F-62EB90DA97AC}"/>
              </a:ext>
            </a:extLst>
          </p:cNvPr>
          <p:cNvSpPr txBox="1">
            <a:spLocks noGrp="1"/>
          </p:cNvSpPr>
          <p:nvPr>
            <p:ph type="title"/>
          </p:nvPr>
        </p:nvSpPr>
        <p:spPr>
          <a:xfrm>
            <a:off x="784974" y="96166"/>
            <a:ext cx="10972800" cy="929400"/>
          </a:xfrm>
          <a:prstGeom prst="rect">
            <a:avLst/>
          </a:prstGeom>
          <a:noFill/>
          <a:ln>
            <a:noFill/>
          </a:ln>
        </p:spPr>
        <p:txBody>
          <a:bodyPr spcFirstLastPara="1" wrap="square" lIns="91425" tIns="45700" rIns="91425" bIns="45700" anchor="ctr" anchorCtr="0">
            <a:noAutofit/>
          </a:bodyPr>
          <a:lstStyle/>
          <a:p>
            <a:r>
              <a:rPr lang="en" altLang="zh-TW" sz="4400" dirty="0">
                <a:solidFill>
                  <a:srgbClr val="25B1AB"/>
                </a:solidFill>
              </a:rPr>
              <a:t>The reasons for the discrepancy</a:t>
            </a:r>
            <a:endParaRPr lang="zh-TW" altLang="en-US" sz="4400" dirty="0">
              <a:solidFill>
                <a:srgbClr val="25B1AB"/>
              </a:solidFill>
            </a:endParaRPr>
          </a:p>
        </p:txBody>
      </p:sp>
      <p:sp>
        <p:nvSpPr>
          <p:cNvPr id="3" name="投影片編號版面配置區 2">
            <a:extLst>
              <a:ext uri="{FF2B5EF4-FFF2-40B4-BE49-F238E27FC236}">
                <a16:creationId xmlns:a16="http://schemas.microsoft.com/office/drawing/2014/main" id="{9B1FD9DA-F107-7B8E-BBAB-E2DC7CBF4DDC}"/>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ltLang="zh-TW" smtClean="0"/>
              <a:t>37</a:t>
            </a:fld>
            <a:endParaRPr lang="zh-TW" altLang="en-US" dirty="0"/>
          </a:p>
        </p:txBody>
      </p:sp>
      <p:sp>
        <p:nvSpPr>
          <p:cNvPr id="7" name="Google Shape;78;p14">
            <a:extLst>
              <a:ext uri="{FF2B5EF4-FFF2-40B4-BE49-F238E27FC236}">
                <a16:creationId xmlns:a16="http://schemas.microsoft.com/office/drawing/2014/main" id="{4C370DF7-EC80-EE60-9CA3-C0A88FF7B5F0}"/>
              </a:ext>
            </a:extLst>
          </p:cNvPr>
          <p:cNvSpPr txBox="1">
            <a:spLocks/>
          </p:cNvSpPr>
          <p:nvPr/>
        </p:nvSpPr>
        <p:spPr>
          <a:xfrm>
            <a:off x="380456" y="1136823"/>
            <a:ext cx="11283224" cy="562501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93700" algn="l" rtl="0">
              <a:lnSpc>
                <a:spcPct val="100000"/>
              </a:lnSpc>
              <a:spcBef>
                <a:spcPts val="520"/>
              </a:spcBef>
              <a:spcAft>
                <a:spcPts val="0"/>
              </a:spcAft>
              <a:buClr>
                <a:srgbClr val="7F7F7F"/>
              </a:buClr>
              <a:buSzPts val="2600"/>
              <a:buFont typeface="Arial"/>
              <a:buChar char="•"/>
              <a:defRPr sz="2600" b="0" i="0" u="none" strike="noStrike" cap="none">
                <a:solidFill>
                  <a:srgbClr val="7F7F7F"/>
                </a:solidFill>
                <a:latin typeface="Arial"/>
                <a:ea typeface="Arial"/>
                <a:cs typeface="Arial"/>
                <a:sym typeface="Arial"/>
              </a:defRPr>
            </a:lvl1pPr>
            <a:lvl2pPr marL="914400" marR="0" lvl="1" indent="-304800" algn="l" rtl="0">
              <a:lnSpc>
                <a:spcPct val="100000"/>
              </a:lnSpc>
              <a:spcBef>
                <a:spcPts val="400"/>
              </a:spcBef>
              <a:spcAft>
                <a:spcPts val="0"/>
              </a:spcAft>
              <a:buClr>
                <a:srgbClr val="7F7F7F"/>
              </a:buClr>
              <a:buSzPts val="1200"/>
              <a:buFont typeface="Noto Sans Symbols"/>
              <a:buChar char="●"/>
              <a:defRPr sz="2000" b="0" i="0" u="none" strike="noStrike" cap="none">
                <a:solidFill>
                  <a:srgbClr val="7F7F7F"/>
                </a:solidFill>
                <a:latin typeface="Arial"/>
                <a:ea typeface="Arial"/>
                <a:cs typeface="Arial"/>
                <a:sym typeface="Arial"/>
              </a:defRPr>
            </a:lvl2pPr>
            <a:lvl3pPr marL="1371600" marR="0" lvl="2" indent="-330200" algn="l" rtl="0">
              <a:lnSpc>
                <a:spcPct val="100000"/>
              </a:lnSpc>
              <a:spcBef>
                <a:spcPts val="320"/>
              </a:spcBef>
              <a:spcAft>
                <a:spcPts val="0"/>
              </a:spcAft>
              <a:buClr>
                <a:srgbClr val="7F7F7F"/>
              </a:buClr>
              <a:buSzPts val="1600"/>
              <a:buFont typeface="Arial"/>
              <a:buChar char="•"/>
              <a:defRPr sz="1600" b="0" i="0" u="none" strike="noStrike" cap="none">
                <a:solidFill>
                  <a:srgbClr val="7F7F7F"/>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algn="l">
              <a:buFont typeface="+mj-lt"/>
              <a:buAutoNum type="arabicPeriod"/>
            </a:pPr>
            <a:r>
              <a:rPr lang="en" altLang="zh-TW" b="1" i="0" dirty="0">
                <a:solidFill>
                  <a:srgbClr val="0D0D0D"/>
                </a:solidFill>
                <a:effectLst/>
                <a:latin typeface="Söhne"/>
              </a:rPr>
              <a:t>Some areas might not be covered by hexagons</a:t>
            </a:r>
            <a:endParaRPr lang="en" altLang="zh-TW" b="0" i="0" dirty="0">
              <a:solidFill>
                <a:srgbClr val="0D0D0D"/>
              </a:solidFill>
              <a:effectLst/>
              <a:latin typeface="Söhne"/>
            </a:endParaRPr>
          </a:p>
          <a:p>
            <a:pPr marL="457200" lvl="1" indent="0" algn="l">
              <a:buNone/>
            </a:pPr>
            <a:r>
              <a:rPr lang="en" altLang="zh-TW" b="1" i="0" dirty="0">
                <a:solidFill>
                  <a:srgbClr val="0D0D0D"/>
                </a:solidFill>
                <a:effectLst/>
                <a:latin typeface="Söhne"/>
              </a:rPr>
              <a:t>Ans</a:t>
            </a:r>
            <a:r>
              <a:rPr lang="en" altLang="zh-TW" b="0" i="0" dirty="0">
                <a:solidFill>
                  <a:srgbClr val="0D0D0D"/>
                </a:solidFill>
                <a:effectLst/>
                <a:latin typeface="Söhne"/>
              </a:rPr>
              <a:t>: Adjusting the </a:t>
            </a:r>
            <a:r>
              <a:rPr lang="en" altLang="zh-TW" b="0" i="0" dirty="0">
                <a:solidFill>
                  <a:srgbClr val="C00000"/>
                </a:solidFill>
                <a:effectLst/>
                <a:latin typeface="Söhne"/>
              </a:rPr>
              <a:t>distance</a:t>
            </a:r>
            <a:r>
              <a:rPr lang="en" altLang="zh-TW" b="0" i="0" dirty="0">
                <a:solidFill>
                  <a:srgbClr val="0D0D0D"/>
                </a:solidFill>
                <a:effectLst/>
                <a:latin typeface="Söhne"/>
              </a:rPr>
              <a:t> parameter to 1 or 2 might help ensure coverage.</a:t>
            </a:r>
          </a:p>
          <a:p>
            <a:pPr algn="l">
              <a:buFont typeface="+mj-lt"/>
              <a:buAutoNum type="arabicPeriod"/>
            </a:pPr>
            <a:r>
              <a:rPr lang="en" altLang="zh-TW" b="1" i="0" dirty="0">
                <a:solidFill>
                  <a:srgbClr val="0D0D0D"/>
                </a:solidFill>
                <a:effectLst/>
                <a:latin typeface="Söhne"/>
              </a:rPr>
              <a:t>There might be errors in the area calculation method used by .area</a:t>
            </a:r>
            <a:endParaRPr lang="en" altLang="zh-TW" b="0" i="0" dirty="0">
              <a:solidFill>
                <a:srgbClr val="0D0D0D"/>
              </a:solidFill>
              <a:effectLst/>
              <a:latin typeface="Söhne"/>
            </a:endParaRPr>
          </a:p>
          <a:p>
            <a:pPr marL="457200" lvl="1" indent="0" algn="l">
              <a:buNone/>
            </a:pPr>
            <a:r>
              <a:rPr lang="en" altLang="zh-TW" b="1" i="0" dirty="0">
                <a:solidFill>
                  <a:srgbClr val="0D0D0D"/>
                </a:solidFill>
                <a:effectLst/>
                <a:latin typeface="Söhne"/>
              </a:rPr>
              <a:t>Ans</a:t>
            </a:r>
            <a:r>
              <a:rPr lang="en" altLang="zh-TW" b="0" i="0" dirty="0">
                <a:solidFill>
                  <a:srgbClr val="0D0D0D"/>
                </a:solidFill>
                <a:effectLst/>
                <a:latin typeface="Söhne"/>
              </a:rPr>
              <a:t>: The .area function is written in C and calculates the area using the Gaussian area formula by dividing the shape into triangles and calculating the area using the vertices. This method is designed for 2D areas, and </a:t>
            </a:r>
            <a:r>
              <a:rPr lang="en" altLang="zh-TW" b="0" i="0" dirty="0">
                <a:solidFill>
                  <a:srgbClr val="C00000"/>
                </a:solidFill>
                <a:effectLst/>
                <a:latin typeface="Söhne"/>
              </a:rPr>
              <a:t>the error is negligible</a:t>
            </a:r>
            <a:r>
              <a:rPr lang="en" altLang="zh-TW" b="0" i="0" dirty="0">
                <a:solidFill>
                  <a:srgbClr val="0D0D0D"/>
                </a:solidFill>
                <a:effectLst/>
                <a:latin typeface="Söhne"/>
              </a:rPr>
              <a:t>.</a:t>
            </a:r>
          </a:p>
          <a:p>
            <a:pPr algn="l">
              <a:buFont typeface="+mj-lt"/>
              <a:buAutoNum type="arabicPeriod"/>
            </a:pPr>
            <a:r>
              <a:rPr lang="en" altLang="zh-TW" b="1" i="0" dirty="0">
                <a:solidFill>
                  <a:srgbClr val="0D0D0D"/>
                </a:solidFill>
                <a:effectLst/>
                <a:latin typeface="Söhne"/>
              </a:rPr>
              <a:t>Population distribution might not be uniform, so using the population distribution area ratio to calculate the population within hexagons might introduce errors</a:t>
            </a:r>
            <a:endParaRPr lang="en" altLang="zh-TW" b="0" i="0" dirty="0">
              <a:solidFill>
                <a:srgbClr val="0D0D0D"/>
              </a:solidFill>
              <a:effectLst/>
              <a:latin typeface="Söhne"/>
            </a:endParaRPr>
          </a:p>
          <a:p>
            <a:pPr marL="457200" lvl="1" indent="0" algn="l">
              <a:buNone/>
            </a:pPr>
            <a:r>
              <a:rPr lang="en" altLang="zh-TW" b="1" i="0" dirty="0">
                <a:solidFill>
                  <a:srgbClr val="0D0D0D"/>
                </a:solidFill>
                <a:effectLst/>
                <a:latin typeface="Söhne"/>
              </a:rPr>
              <a:t>Ans</a:t>
            </a:r>
            <a:r>
              <a:rPr lang="en" altLang="zh-TW" b="0" i="0" dirty="0">
                <a:solidFill>
                  <a:srgbClr val="0D0D0D"/>
                </a:solidFill>
                <a:effectLst/>
                <a:latin typeface="Söhne"/>
              </a:rPr>
              <a:t>: </a:t>
            </a:r>
            <a:r>
              <a:rPr lang="en" altLang="zh-TW" b="0" i="0" dirty="0">
                <a:solidFill>
                  <a:srgbClr val="C00000"/>
                </a:solidFill>
                <a:effectLst/>
                <a:latin typeface="Söhne"/>
              </a:rPr>
              <a:t>Summing </a:t>
            </a:r>
            <a:r>
              <a:rPr lang="en" altLang="zh-TW" b="0" i="0" dirty="0">
                <a:solidFill>
                  <a:srgbClr val="0D0D0D"/>
                </a:solidFill>
                <a:effectLst/>
                <a:latin typeface="Söhne"/>
              </a:rPr>
              <a:t>the total population should not lead to significant errors.</a:t>
            </a:r>
          </a:p>
          <a:p>
            <a:pPr algn="l">
              <a:buFont typeface="+mj-lt"/>
              <a:buAutoNum type="arabicPeriod"/>
            </a:pPr>
            <a:r>
              <a:rPr lang="en" altLang="zh-TW" b="1" i="0" dirty="0">
                <a:solidFill>
                  <a:srgbClr val="0D0D0D"/>
                </a:solidFill>
                <a:effectLst/>
                <a:latin typeface="Söhne"/>
              </a:rPr>
              <a:t>Decimal point calculations might have been overlooked or estimated incorrectly - unavoidable</a:t>
            </a:r>
            <a:endParaRPr lang="en" altLang="zh-TW" b="0" i="0" dirty="0">
              <a:solidFill>
                <a:srgbClr val="0D0D0D"/>
              </a:solidFill>
              <a:effectLst/>
              <a:latin typeface="Söhne"/>
            </a:endParaRPr>
          </a:p>
          <a:p>
            <a:pPr marL="457200" lvl="1" indent="0" algn="l">
              <a:buNone/>
            </a:pPr>
            <a:r>
              <a:rPr lang="en" altLang="zh-TW" b="1" i="0" dirty="0">
                <a:solidFill>
                  <a:srgbClr val="0D0D0D"/>
                </a:solidFill>
                <a:effectLst/>
                <a:latin typeface="Söhne"/>
              </a:rPr>
              <a:t>Ans</a:t>
            </a:r>
            <a:r>
              <a:rPr lang="en" altLang="zh-TW" b="0" i="0" dirty="0">
                <a:solidFill>
                  <a:srgbClr val="0D0D0D"/>
                </a:solidFill>
                <a:effectLst/>
                <a:latin typeface="Söhne"/>
              </a:rPr>
              <a:t>: This is an inherent limitation and </a:t>
            </a:r>
            <a:r>
              <a:rPr lang="en" altLang="zh-TW" b="0" i="0" dirty="0">
                <a:solidFill>
                  <a:srgbClr val="C00000"/>
                </a:solidFill>
                <a:effectLst/>
                <a:latin typeface="Söhne"/>
              </a:rPr>
              <a:t>cannot be completely avoided</a:t>
            </a:r>
            <a:r>
              <a:rPr lang="en" altLang="zh-TW" b="0" i="0" dirty="0">
                <a:solidFill>
                  <a:srgbClr val="0D0D0D"/>
                </a:solidFill>
                <a:effectLst/>
                <a:latin typeface="Söhne"/>
              </a:rPr>
              <a:t>.</a:t>
            </a:r>
          </a:p>
          <a:p>
            <a:pPr marL="0" indent="0">
              <a:lnSpc>
                <a:spcPct val="150000"/>
              </a:lnSpc>
              <a:spcBef>
                <a:spcPts val="0"/>
              </a:spcBef>
              <a:buFont typeface="Arial"/>
              <a:buNone/>
            </a:pPr>
            <a:r>
              <a:rPr lang="zh-TW" altLang="en-US" sz="2400" dirty="0">
                <a:solidFill>
                  <a:schemeClr val="lt1"/>
                </a:solidFill>
              </a:rPr>
              <a:t>執行</a:t>
            </a:r>
          </a:p>
          <a:p>
            <a:pPr marL="0" indent="0">
              <a:lnSpc>
                <a:spcPct val="115000"/>
              </a:lnSpc>
              <a:spcBef>
                <a:spcPts val="0"/>
              </a:spcBef>
              <a:buFont typeface="Arial"/>
              <a:buNone/>
            </a:pPr>
            <a:endParaRPr lang="zh-TW" altLang="en-US" sz="2400" dirty="0">
              <a:solidFill>
                <a:srgbClr val="000000"/>
              </a:solidFill>
            </a:endParaRPr>
          </a:p>
        </p:txBody>
      </p:sp>
    </p:spTree>
    <p:extLst>
      <p:ext uri="{BB962C8B-B14F-4D97-AF65-F5344CB8AC3E}">
        <p14:creationId xmlns:p14="http://schemas.microsoft.com/office/powerpoint/2010/main" val="12635166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77"/>
        <p:cNvGrpSpPr/>
        <p:nvPr/>
      </p:nvGrpSpPr>
      <p:grpSpPr>
        <a:xfrm>
          <a:off x="0" y="0"/>
          <a:ext cx="0" cy="0"/>
          <a:chOff x="0" y="0"/>
          <a:chExt cx="0" cy="0"/>
        </a:xfrm>
      </p:grpSpPr>
      <p:sp>
        <p:nvSpPr>
          <p:cNvPr id="79" name="Google Shape;79;p14"/>
          <p:cNvSpPr txBox="1">
            <a:spLocks noGrp="1"/>
          </p:cNvSpPr>
          <p:nvPr>
            <p:ph type="title"/>
          </p:nvPr>
        </p:nvSpPr>
        <p:spPr>
          <a:xfrm>
            <a:off x="784974" y="96166"/>
            <a:ext cx="10972800" cy="929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Font typeface="Arial"/>
              <a:buNone/>
            </a:pPr>
            <a:r>
              <a:rPr lang="en-US" sz="4400" b="1" i="0" u="none" strike="noStrike" cap="none" dirty="0">
                <a:solidFill>
                  <a:srgbClr val="25B1AB"/>
                </a:solidFill>
                <a:latin typeface="Arial"/>
                <a:ea typeface="Arial"/>
                <a:cs typeface="Arial"/>
                <a:sym typeface="Arial"/>
              </a:rPr>
              <a:t>Income sum</a:t>
            </a:r>
            <a:endParaRPr sz="4400" b="1" i="0" u="none" strike="noStrike" cap="none" dirty="0">
              <a:solidFill>
                <a:srgbClr val="25B1AB"/>
              </a:solidFill>
              <a:latin typeface="Arial"/>
              <a:ea typeface="Arial"/>
              <a:cs typeface="Arial"/>
              <a:sym typeface="Arial"/>
            </a:endParaRPr>
          </a:p>
        </p:txBody>
      </p:sp>
      <p:sp>
        <p:nvSpPr>
          <p:cNvPr id="3" name="投影片編號版面配置區 2">
            <a:extLst>
              <a:ext uri="{FF2B5EF4-FFF2-40B4-BE49-F238E27FC236}">
                <a16:creationId xmlns:a16="http://schemas.microsoft.com/office/drawing/2014/main" id="{EC95311B-6667-B4E6-E515-222D227FA72E}"/>
              </a:ext>
            </a:extLst>
          </p:cNvPr>
          <p:cNvSpPr>
            <a:spLocks noGrp="1"/>
          </p:cNvSpPr>
          <p:nvPr>
            <p:ph type="sldNum" idx="12"/>
          </p:nvPr>
        </p:nvSpPr>
        <p:spPr>
          <a:xfrm>
            <a:off x="11541093" y="6350000"/>
            <a:ext cx="528320" cy="508000"/>
          </a:xfrm>
        </p:spPr>
        <p:txBody>
          <a:bodyPr/>
          <a:lstStyle/>
          <a:p>
            <a:pPr marL="0" lvl="0" indent="0" algn="l" rtl="0">
              <a:spcBef>
                <a:spcPts val="0"/>
              </a:spcBef>
              <a:spcAft>
                <a:spcPts val="0"/>
              </a:spcAft>
              <a:buNone/>
            </a:pPr>
            <a:fld id="{00000000-1234-1234-1234-123412341234}" type="slidenum">
              <a:rPr lang="en-US" altLang="zh-TW" smtClean="0"/>
              <a:t>38</a:t>
            </a:fld>
            <a:endParaRPr lang="zh-TW" altLang="en-US" dirty="0"/>
          </a:p>
        </p:txBody>
      </p:sp>
      <p:sp>
        <p:nvSpPr>
          <p:cNvPr id="13" name="文字方塊 12">
            <a:extLst>
              <a:ext uri="{FF2B5EF4-FFF2-40B4-BE49-F238E27FC236}">
                <a16:creationId xmlns:a16="http://schemas.microsoft.com/office/drawing/2014/main" id="{F03209EB-D31E-66F5-0809-7153E606AA0B}"/>
              </a:ext>
            </a:extLst>
          </p:cNvPr>
          <p:cNvSpPr txBox="1"/>
          <p:nvPr/>
        </p:nvSpPr>
        <p:spPr>
          <a:xfrm>
            <a:off x="4210670" y="1931678"/>
            <a:ext cx="2997672" cy="307777"/>
          </a:xfrm>
          <a:prstGeom prst="rect">
            <a:avLst/>
          </a:prstGeom>
          <a:solidFill>
            <a:schemeClr val="lt1"/>
          </a:solidFill>
        </p:spPr>
        <p:txBody>
          <a:bodyPr wrap="square" rtlCol="0">
            <a:spAutoFit/>
          </a:bodyPr>
          <a:lstStyle/>
          <a:p>
            <a:pPr algn="ctr"/>
            <a:r>
              <a:rPr kumimoji="1" lang="zh-TW" altLang="en-US" dirty="0"/>
              <a:t>未處理單位的</a:t>
            </a:r>
            <a:r>
              <a:rPr kumimoji="1" lang="en-US" altLang="zh-TW" dirty="0"/>
              <a:t>2D income</a:t>
            </a:r>
          </a:p>
        </p:txBody>
      </p:sp>
      <p:sp>
        <p:nvSpPr>
          <p:cNvPr id="14" name="文字方塊 13">
            <a:extLst>
              <a:ext uri="{FF2B5EF4-FFF2-40B4-BE49-F238E27FC236}">
                <a16:creationId xmlns:a16="http://schemas.microsoft.com/office/drawing/2014/main" id="{125F5C25-82C3-9E43-AD8E-30164CC65E7F}"/>
              </a:ext>
            </a:extLst>
          </p:cNvPr>
          <p:cNvSpPr txBox="1"/>
          <p:nvPr/>
        </p:nvSpPr>
        <p:spPr>
          <a:xfrm>
            <a:off x="540186" y="1910089"/>
            <a:ext cx="2997672" cy="307777"/>
          </a:xfrm>
          <a:prstGeom prst="rect">
            <a:avLst/>
          </a:prstGeom>
          <a:solidFill>
            <a:schemeClr val="lt1"/>
          </a:solidFill>
        </p:spPr>
        <p:txBody>
          <a:bodyPr wrap="square" rtlCol="0">
            <a:spAutoFit/>
          </a:bodyPr>
          <a:lstStyle/>
          <a:p>
            <a:pPr algn="ctr"/>
            <a:r>
              <a:rPr kumimoji="1" lang="zh-TW" altLang="en-US" dirty="0"/>
              <a:t>未處理單位的</a:t>
            </a:r>
            <a:r>
              <a:rPr kumimoji="1" lang="en-US" altLang="zh-TW" dirty="0"/>
              <a:t>3D income</a:t>
            </a:r>
          </a:p>
        </p:txBody>
      </p:sp>
      <p:pic>
        <p:nvPicPr>
          <p:cNvPr id="5" name="圖片 4">
            <a:extLst>
              <a:ext uri="{FF2B5EF4-FFF2-40B4-BE49-F238E27FC236}">
                <a16:creationId xmlns:a16="http://schemas.microsoft.com/office/drawing/2014/main" id="{3265963C-EA1F-413F-AB90-2F7A0168AB88}"/>
              </a:ext>
            </a:extLst>
          </p:cNvPr>
          <p:cNvPicPr>
            <a:picLocks noChangeAspect="1"/>
          </p:cNvPicPr>
          <p:nvPr/>
        </p:nvPicPr>
        <p:blipFill>
          <a:blip r:embed="rId3"/>
          <a:stretch>
            <a:fillRect/>
          </a:stretch>
        </p:blipFill>
        <p:spPr>
          <a:xfrm>
            <a:off x="331777" y="2564472"/>
            <a:ext cx="3810187" cy="4063892"/>
          </a:xfrm>
          <a:prstGeom prst="rect">
            <a:avLst/>
          </a:prstGeom>
        </p:spPr>
      </p:pic>
      <p:pic>
        <p:nvPicPr>
          <p:cNvPr id="7" name="圖片 6" descr="一張含有 文字, 地圖 的圖片&#10;&#10;自動產生的描述">
            <a:extLst>
              <a:ext uri="{FF2B5EF4-FFF2-40B4-BE49-F238E27FC236}">
                <a16:creationId xmlns:a16="http://schemas.microsoft.com/office/drawing/2014/main" id="{9FA42DE8-CA68-E797-0218-B8DA7B690D82}"/>
              </a:ext>
            </a:extLst>
          </p:cNvPr>
          <p:cNvPicPr>
            <a:picLocks noChangeAspect="1"/>
          </p:cNvPicPr>
          <p:nvPr/>
        </p:nvPicPr>
        <p:blipFill>
          <a:blip r:embed="rId4"/>
          <a:stretch>
            <a:fillRect/>
          </a:stretch>
        </p:blipFill>
        <p:spPr>
          <a:xfrm>
            <a:off x="7315030" y="3758438"/>
            <a:ext cx="4631149" cy="3003396"/>
          </a:xfrm>
          <a:prstGeom prst="rect">
            <a:avLst/>
          </a:prstGeom>
        </p:spPr>
      </p:pic>
      <p:pic>
        <p:nvPicPr>
          <p:cNvPr id="12" name="圖片 11">
            <a:extLst>
              <a:ext uri="{FF2B5EF4-FFF2-40B4-BE49-F238E27FC236}">
                <a16:creationId xmlns:a16="http://schemas.microsoft.com/office/drawing/2014/main" id="{A0B3B6AC-CAA1-2698-9B60-EB0CF7E34B95}"/>
              </a:ext>
            </a:extLst>
          </p:cNvPr>
          <p:cNvPicPr>
            <a:picLocks noChangeAspect="1"/>
          </p:cNvPicPr>
          <p:nvPr/>
        </p:nvPicPr>
        <p:blipFill>
          <a:blip r:embed="rId5"/>
          <a:stretch>
            <a:fillRect/>
          </a:stretch>
        </p:blipFill>
        <p:spPr>
          <a:xfrm>
            <a:off x="4416920" y="2564471"/>
            <a:ext cx="2585173" cy="4063893"/>
          </a:xfrm>
          <a:prstGeom prst="rect">
            <a:avLst/>
          </a:prstGeom>
        </p:spPr>
      </p:pic>
      <p:pic>
        <p:nvPicPr>
          <p:cNvPr id="18" name="圖片 17" descr="一張含有 地圖 的圖片&#10;&#10;自動產生的描述">
            <a:extLst>
              <a:ext uri="{FF2B5EF4-FFF2-40B4-BE49-F238E27FC236}">
                <a16:creationId xmlns:a16="http://schemas.microsoft.com/office/drawing/2014/main" id="{70E0E5F8-D6A4-6CAC-6A9F-04673349A77D}"/>
              </a:ext>
            </a:extLst>
          </p:cNvPr>
          <p:cNvPicPr>
            <a:picLocks noChangeAspect="1"/>
          </p:cNvPicPr>
          <p:nvPr/>
        </p:nvPicPr>
        <p:blipFill>
          <a:blip r:embed="rId6"/>
          <a:stretch>
            <a:fillRect/>
          </a:stretch>
        </p:blipFill>
        <p:spPr>
          <a:xfrm>
            <a:off x="8654143" y="5376"/>
            <a:ext cx="3103631" cy="3404792"/>
          </a:xfrm>
          <a:prstGeom prst="rect">
            <a:avLst/>
          </a:prstGeom>
        </p:spPr>
      </p:pic>
      <p:sp>
        <p:nvSpPr>
          <p:cNvPr id="22" name="文字方塊 21">
            <a:extLst>
              <a:ext uri="{FF2B5EF4-FFF2-40B4-BE49-F238E27FC236}">
                <a16:creationId xmlns:a16="http://schemas.microsoft.com/office/drawing/2014/main" id="{7ACC0ADD-D5B9-24BC-B6C0-03AFC09A751E}"/>
              </a:ext>
            </a:extLst>
          </p:cNvPr>
          <p:cNvSpPr txBox="1"/>
          <p:nvPr/>
        </p:nvSpPr>
        <p:spPr>
          <a:xfrm>
            <a:off x="8788317" y="406977"/>
            <a:ext cx="1947815" cy="307777"/>
          </a:xfrm>
          <a:prstGeom prst="rect">
            <a:avLst/>
          </a:prstGeom>
          <a:solidFill>
            <a:schemeClr val="lt1"/>
          </a:solidFill>
        </p:spPr>
        <p:txBody>
          <a:bodyPr wrap="square" rtlCol="0">
            <a:spAutoFit/>
          </a:bodyPr>
          <a:lstStyle/>
          <a:p>
            <a:pPr algn="ctr"/>
            <a:r>
              <a:rPr kumimoji="1" lang="zh-TW" altLang="en-US" dirty="0"/>
              <a:t>單位為千的</a:t>
            </a:r>
            <a:r>
              <a:rPr kumimoji="1" lang="en-US" altLang="zh-TW" dirty="0"/>
              <a:t>3D income</a:t>
            </a:r>
          </a:p>
        </p:txBody>
      </p:sp>
      <p:sp>
        <p:nvSpPr>
          <p:cNvPr id="23" name="文字方塊 22">
            <a:extLst>
              <a:ext uri="{FF2B5EF4-FFF2-40B4-BE49-F238E27FC236}">
                <a16:creationId xmlns:a16="http://schemas.microsoft.com/office/drawing/2014/main" id="{0791EDD8-377A-9A96-9D4E-81B708B2C5F3}"/>
              </a:ext>
            </a:extLst>
          </p:cNvPr>
          <p:cNvSpPr txBox="1"/>
          <p:nvPr/>
        </p:nvSpPr>
        <p:spPr>
          <a:xfrm>
            <a:off x="9657157" y="5835263"/>
            <a:ext cx="1947815" cy="307777"/>
          </a:xfrm>
          <a:prstGeom prst="rect">
            <a:avLst/>
          </a:prstGeom>
          <a:solidFill>
            <a:schemeClr val="lt1"/>
          </a:solidFill>
        </p:spPr>
        <p:txBody>
          <a:bodyPr wrap="square" rtlCol="0">
            <a:spAutoFit/>
          </a:bodyPr>
          <a:lstStyle/>
          <a:p>
            <a:pPr algn="ctr"/>
            <a:r>
              <a:rPr kumimoji="1" lang="zh-TW" altLang="en-US" dirty="0"/>
              <a:t>單位為萬的</a:t>
            </a:r>
            <a:r>
              <a:rPr kumimoji="1" lang="en-US" altLang="zh-TW" dirty="0"/>
              <a:t>3D income</a:t>
            </a:r>
          </a:p>
        </p:txBody>
      </p:sp>
      <p:sp>
        <p:nvSpPr>
          <p:cNvPr id="24" name="文字方塊 23">
            <a:extLst>
              <a:ext uri="{FF2B5EF4-FFF2-40B4-BE49-F238E27FC236}">
                <a16:creationId xmlns:a16="http://schemas.microsoft.com/office/drawing/2014/main" id="{F4A2B465-667D-BE9C-2629-2383A1F62CD3}"/>
              </a:ext>
            </a:extLst>
          </p:cNvPr>
          <p:cNvSpPr txBox="1"/>
          <p:nvPr/>
        </p:nvSpPr>
        <p:spPr>
          <a:xfrm>
            <a:off x="4510013" y="635172"/>
            <a:ext cx="2805017" cy="738664"/>
          </a:xfrm>
          <a:prstGeom prst="rect">
            <a:avLst/>
          </a:prstGeom>
          <a:solidFill>
            <a:schemeClr val="lt1"/>
          </a:solidFill>
        </p:spPr>
        <p:txBody>
          <a:bodyPr wrap="square" rtlCol="0">
            <a:spAutoFit/>
          </a:bodyPr>
          <a:lstStyle/>
          <a:p>
            <a:pPr algn="ctr"/>
            <a:r>
              <a:rPr kumimoji="1" lang="zh-TW" altLang="en-US" b="1" dirty="0"/>
              <a:t>有離島 </a:t>
            </a:r>
            <a:r>
              <a:rPr kumimoji="1" lang="en-US" altLang="zh-TW" b="1" dirty="0"/>
              <a:t>distance = 1  </a:t>
            </a:r>
          </a:p>
          <a:p>
            <a:pPr algn="ctr"/>
            <a:r>
              <a:rPr kumimoji="1" lang="en-US" altLang="zh-TW" b="1" dirty="0"/>
              <a:t>resolution = 6</a:t>
            </a:r>
          </a:p>
          <a:p>
            <a:pPr algn="ctr"/>
            <a:r>
              <a:rPr kumimoji="1" lang="zh-TW" altLang="en-US" b="1" dirty="0"/>
              <a:t>無四捨五入</a:t>
            </a:r>
            <a:endParaRPr kumimoji="1" lang="en-US" altLang="zh-TW" b="1" dirty="0"/>
          </a:p>
        </p:txBody>
      </p:sp>
    </p:spTree>
    <p:extLst>
      <p:ext uri="{BB962C8B-B14F-4D97-AF65-F5344CB8AC3E}">
        <p14:creationId xmlns:p14="http://schemas.microsoft.com/office/powerpoint/2010/main" val="27182049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77"/>
        <p:cNvGrpSpPr/>
        <p:nvPr/>
      </p:nvGrpSpPr>
      <p:grpSpPr>
        <a:xfrm>
          <a:off x="0" y="0"/>
          <a:ext cx="0" cy="0"/>
          <a:chOff x="0" y="0"/>
          <a:chExt cx="0" cy="0"/>
        </a:xfrm>
      </p:grpSpPr>
      <p:pic>
        <p:nvPicPr>
          <p:cNvPr id="10" name="圖片 9" descr="一張含有 文字, 地圖 的圖片&#10;&#10;自動產生的描述">
            <a:extLst>
              <a:ext uri="{FF2B5EF4-FFF2-40B4-BE49-F238E27FC236}">
                <a16:creationId xmlns:a16="http://schemas.microsoft.com/office/drawing/2014/main" id="{1567BCD8-1BF3-EC3C-9588-C8AA4E91F222}"/>
              </a:ext>
            </a:extLst>
          </p:cNvPr>
          <p:cNvPicPr>
            <a:picLocks noChangeAspect="1"/>
          </p:cNvPicPr>
          <p:nvPr/>
        </p:nvPicPr>
        <p:blipFill>
          <a:blip r:embed="rId3"/>
          <a:stretch>
            <a:fillRect/>
          </a:stretch>
        </p:blipFill>
        <p:spPr>
          <a:xfrm>
            <a:off x="6616709" y="3753323"/>
            <a:ext cx="4712313" cy="3034269"/>
          </a:xfrm>
          <a:prstGeom prst="rect">
            <a:avLst/>
          </a:prstGeom>
        </p:spPr>
      </p:pic>
      <p:pic>
        <p:nvPicPr>
          <p:cNvPr id="17" name="圖片 16" descr="一張含有 文字, 地圖, 筆跡 的圖片&#10;&#10;自動產生的描述">
            <a:extLst>
              <a:ext uri="{FF2B5EF4-FFF2-40B4-BE49-F238E27FC236}">
                <a16:creationId xmlns:a16="http://schemas.microsoft.com/office/drawing/2014/main" id="{97548E96-A418-5040-5EDB-A3C5C41403EA}"/>
              </a:ext>
            </a:extLst>
          </p:cNvPr>
          <p:cNvPicPr>
            <a:picLocks noChangeAspect="1"/>
          </p:cNvPicPr>
          <p:nvPr/>
        </p:nvPicPr>
        <p:blipFill>
          <a:blip r:embed="rId4"/>
          <a:stretch>
            <a:fillRect/>
          </a:stretch>
        </p:blipFill>
        <p:spPr>
          <a:xfrm>
            <a:off x="8239677" y="-75"/>
            <a:ext cx="2561942" cy="3553198"/>
          </a:xfrm>
          <a:prstGeom prst="rect">
            <a:avLst/>
          </a:prstGeom>
        </p:spPr>
      </p:pic>
      <p:sp>
        <p:nvSpPr>
          <p:cNvPr id="79" name="Google Shape;79;p14"/>
          <p:cNvSpPr txBox="1">
            <a:spLocks noGrp="1"/>
          </p:cNvSpPr>
          <p:nvPr>
            <p:ph type="title"/>
          </p:nvPr>
        </p:nvSpPr>
        <p:spPr>
          <a:xfrm>
            <a:off x="784974" y="96166"/>
            <a:ext cx="10972800" cy="929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Font typeface="Arial"/>
              <a:buNone/>
            </a:pPr>
            <a:r>
              <a:rPr lang="en-US" sz="4400" b="1" i="0" u="none" strike="noStrike" cap="none" dirty="0">
                <a:solidFill>
                  <a:srgbClr val="25B1AB"/>
                </a:solidFill>
                <a:latin typeface="Arial"/>
                <a:ea typeface="Arial"/>
                <a:cs typeface="Arial"/>
                <a:sym typeface="Arial"/>
              </a:rPr>
              <a:t>Income mean</a:t>
            </a:r>
            <a:endParaRPr sz="4400" b="1" i="0" u="none" strike="noStrike" cap="none" dirty="0">
              <a:solidFill>
                <a:srgbClr val="25B1AB"/>
              </a:solidFill>
              <a:latin typeface="Arial"/>
              <a:ea typeface="Arial"/>
              <a:cs typeface="Arial"/>
              <a:sym typeface="Arial"/>
            </a:endParaRPr>
          </a:p>
        </p:txBody>
      </p:sp>
      <p:sp>
        <p:nvSpPr>
          <p:cNvPr id="3" name="投影片編號版面配置區 2">
            <a:extLst>
              <a:ext uri="{FF2B5EF4-FFF2-40B4-BE49-F238E27FC236}">
                <a16:creationId xmlns:a16="http://schemas.microsoft.com/office/drawing/2014/main" id="{EC95311B-6667-B4E6-E515-222D227FA72E}"/>
              </a:ext>
            </a:extLst>
          </p:cNvPr>
          <p:cNvSpPr>
            <a:spLocks noGrp="1"/>
          </p:cNvSpPr>
          <p:nvPr>
            <p:ph type="sldNum" idx="12"/>
          </p:nvPr>
        </p:nvSpPr>
        <p:spPr>
          <a:xfrm>
            <a:off x="11541093" y="6350000"/>
            <a:ext cx="528320" cy="508000"/>
          </a:xfrm>
        </p:spPr>
        <p:txBody>
          <a:bodyPr/>
          <a:lstStyle/>
          <a:p>
            <a:pPr marL="0" lvl="0" indent="0" algn="l" rtl="0">
              <a:spcBef>
                <a:spcPts val="0"/>
              </a:spcBef>
              <a:spcAft>
                <a:spcPts val="0"/>
              </a:spcAft>
              <a:buNone/>
            </a:pPr>
            <a:fld id="{00000000-1234-1234-1234-123412341234}" type="slidenum">
              <a:rPr lang="en-US" altLang="zh-TW" smtClean="0"/>
              <a:t>39</a:t>
            </a:fld>
            <a:endParaRPr lang="zh-TW" altLang="en-US" dirty="0"/>
          </a:p>
        </p:txBody>
      </p:sp>
      <p:sp>
        <p:nvSpPr>
          <p:cNvPr id="13" name="文字方塊 12">
            <a:extLst>
              <a:ext uri="{FF2B5EF4-FFF2-40B4-BE49-F238E27FC236}">
                <a16:creationId xmlns:a16="http://schemas.microsoft.com/office/drawing/2014/main" id="{F03209EB-D31E-66F5-0809-7153E606AA0B}"/>
              </a:ext>
            </a:extLst>
          </p:cNvPr>
          <p:cNvSpPr txBox="1"/>
          <p:nvPr/>
        </p:nvSpPr>
        <p:spPr>
          <a:xfrm>
            <a:off x="3360816" y="1939689"/>
            <a:ext cx="2997672" cy="307777"/>
          </a:xfrm>
          <a:prstGeom prst="rect">
            <a:avLst/>
          </a:prstGeom>
          <a:solidFill>
            <a:schemeClr val="lt1"/>
          </a:solidFill>
        </p:spPr>
        <p:txBody>
          <a:bodyPr wrap="square" rtlCol="0">
            <a:spAutoFit/>
          </a:bodyPr>
          <a:lstStyle/>
          <a:p>
            <a:pPr algn="ctr"/>
            <a:r>
              <a:rPr kumimoji="1" lang="zh-TW" altLang="en-US" dirty="0"/>
              <a:t>未處理單位的</a:t>
            </a:r>
            <a:r>
              <a:rPr kumimoji="1" lang="en-US" altLang="zh-TW" dirty="0"/>
              <a:t>2D income</a:t>
            </a:r>
          </a:p>
        </p:txBody>
      </p:sp>
      <p:sp>
        <p:nvSpPr>
          <p:cNvPr id="14" name="文字方塊 13">
            <a:extLst>
              <a:ext uri="{FF2B5EF4-FFF2-40B4-BE49-F238E27FC236}">
                <a16:creationId xmlns:a16="http://schemas.microsoft.com/office/drawing/2014/main" id="{125F5C25-82C3-9E43-AD8E-30164CC65E7F}"/>
              </a:ext>
            </a:extLst>
          </p:cNvPr>
          <p:cNvSpPr txBox="1"/>
          <p:nvPr/>
        </p:nvSpPr>
        <p:spPr>
          <a:xfrm>
            <a:off x="540186" y="1910089"/>
            <a:ext cx="2997672" cy="307777"/>
          </a:xfrm>
          <a:prstGeom prst="rect">
            <a:avLst/>
          </a:prstGeom>
          <a:solidFill>
            <a:schemeClr val="lt1"/>
          </a:solidFill>
        </p:spPr>
        <p:txBody>
          <a:bodyPr wrap="square" rtlCol="0">
            <a:spAutoFit/>
          </a:bodyPr>
          <a:lstStyle/>
          <a:p>
            <a:pPr algn="ctr"/>
            <a:r>
              <a:rPr kumimoji="1" lang="zh-TW" altLang="en-US" dirty="0"/>
              <a:t>未處理單位的</a:t>
            </a:r>
            <a:r>
              <a:rPr kumimoji="1" lang="en-US" altLang="zh-TW" dirty="0"/>
              <a:t>3D income</a:t>
            </a:r>
          </a:p>
        </p:txBody>
      </p:sp>
      <p:sp>
        <p:nvSpPr>
          <p:cNvPr id="15" name="文字方塊 14">
            <a:extLst>
              <a:ext uri="{FF2B5EF4-FFF2-40B4-BE49-F238E27FC236}">
                <a16:creationId xmlns:a16="http://schemas.microsoft.com/office/drawing/2014/main" id="{BF232D01-40DB-4AB0-1FF1-C0615E214C89}"/>
              </a:ext>
            </a:extLst>
          </p:cNvPr>
          <p:cNvSpPr txBox="1"/>
          <p:nvPr/>
        </p:nvSpPr>
        <p:spPr>
          <a:xfrm>
            <a:off x="4955979" y="368485"/>
            <a:ext cx="2805017" cy="738664"/>
          </a:xfrm>
          <a:prstGeom prst="rect">
            <a:avLst/>
          </a:prstGeom>
          <a:solidFill>
            <a:schemeClr val="lt1"/>
          </a:solidFill>
        </p:spPr>
        <p:txBody>
          <a:bodyPr wrap="square" rtlCol="0">
            <a:spAutoFit/>
          </a:bodyPr>
          <a:lstStyle/>
          <a:p>
            <a:pPr algn="ctr"/>
            <a:r>
              <a:rPr kumimoji="1" lang="zh-TW" altLang="en-US" b="1" dirty="0"/>
              <a:t>有離島 </a:t>
            </a:r>
            <a:r>
              <a:rPr kumimoji="1" lang="en-US" altLang="zh-TW" b="1" dirty="0"/>
              <a:t>distance = 1  </a:t>
            </a:r>
          </a:p>
          <a:p>
            <a:pPr algn="ctr"/>
            <a:r>
              <a:rPr kumimoji="1" lang="en-US" altLang="zh-TW" b="1" dirty="0"/>
              <a:t>resolution = 6</a:t>
            </a:r>
          </a:p>
          <a:p>
            <a:pPr algn="ctr"/>
            <a:r>
              <a:rPr kumimoji="1" lang="zh-TW" altLang="en-US" b="1" dirty="0"/>
              <a:t>無四捨五入</a:t>
            </a:r>
            <a:endParaRPr kumimoji="1" lang="en-US" altLang="zh-TW" b="1" dirty="0"/>
          </a:p>
        </p:txBody>
      </p:sp>
      <p:pic>
        <p:nvPicPr>
          <p:cNvPr id="4" name="圖片 3">
            <a:extLst>
              <a:ext uri="{FF2B5EF4-FFF2-40B4-BE49-F238E27FC236}">
                <a16:creationId xmlns:a16="http://schemas.microsoft.com/office/drawing/2014/main" id="{6B944C68-D58A-7631-EFB9-7F4ECFFC48B3}"/>
              </a:ext>
            </a:extLst>
          </p:cNvPr>
          <p:cNvPicPr>
            <a:picLocks noChangeAspect="1"/>
          </p:cNvPicPr>
          <p:nvPr/>
        </p:nvPicPr>
        <p:blipFill>
          <a:blip r:embed="rId5"/>
          <a:stretch>
            <a:fillRect/>
          </a:stretch>
        </p:blipFill>
        <p:spPr>
          <a:xfrm>
            <a:off x="1121199" y="2278808"/>
            <a:ext cx="1643671" cy="4508784"/>
          </a:xfrm>
          <a:prstGeom prst="rect">
            <a:avLst/>
          </a:prstGeom>
        </p:spPr>
      </p:pic>
      <p:pic>
        <p:nvPicPr>
          <p:cNvPr id="8" name="圖片 7" descr="一張含有 地圖, 文字, 圖表 的圖片&#10;&#10;自動產生的描述">
            <a:extLst>
              <a:ext uri="{FF2B5EF4-FFF2-40B4-BE49-F238E27FC236}">
                <a16:creationId xmlns:a16="http://schemas.microsoft.com/office/drawing/2014/main" id="{78E59463-B59A-4803-EA48-C369B5EE9023}"/>
              </a:ext>
            </a:extLst>
          </p:cNvPr>
          <p:cNvPicPr>
            <a:picLocks noChangeAspect="1"/>
          </p:cNvPicPr>
          <p:nvPr/>
        </p:nvPicPr>
        <p:blipFill>
          <a:blip r:embed="rId6"/>
          <a:stretch>
            <a:fillRect/>
          </a:stretch>
        </p:blipFill>
        <p:spPr>
          <a:xfrm>
            <a:off x="3498575" y="2349215"/>
            <a:ext cx="2507877" cy="4508785"/>
          </a:xfrm>
          <a:prstGeom prst="rect">
            <a:avLst/>
          </a:prstGeom>
        </p:spPr>
      </p:pic>
      <p:sp>
        <p:nvSpPr>
          <p:cNvPr id="21" name="文字方塊 20">
            <a:extLst>
              <a:ext uri="{FF2B5EF4-FFF2-40B4-BE49-F238E27FC236}">
                <a16:creationId xmlns:a16="http://schemas.microsoft.com/office/drawing/2014/main" id="{A1D51F11-A25B-54D8-39B0-965A496674D3}"/>
              </a:ext>
            </a:extLst>
          </p:cNvPr>
          <p:cNvSpPr txBox="1"/>
          <p:nvPr/>
        </p:nvSpPr>
        <p:spPr>
          <a:xfrm>
            <a:off x="8239677" y="423231"/>
            <a:ext cx="1947815" cy="307777"/>
          </a:xfrm>
          <a:prstGeom prst="rect">
            <a:avLst/>
          </a:prstGeom>
          <a:solidFill>
            <a:schemeClr val="lt1"/>
          </a:solidFill>
        </p:spPr>
        <p:txBody>
          <a:bodyPr wrap="square" rtlCol="0">
            <a:spAutoFit/>
          </a:bodyPr>
          <a:lstStyle/>
          <a:p>
            <a:pPr algn="ctr"/>
            <a:r>
              <a:rPr kumimoji="1" lang="zh-TW" altLang="en-US" dirty="0"/>
              <a:t>單位為十的</a:t>
            </a:r>
            <a:r>
              <a:rPr kumimoji="1" lang="en-US" altLang="zh-TW" dirty="0"/>
              <a:t>3D income</a:t>
            </a:r>
          </a:p>
        </p:txBody>
      </p:sp>
      <p:sp>
        <p:nvSpPr>
          <p:cNvPr id="22" name="文字方塊 21">
            <a:extLst>
              <a:ext uri="{FF2B5EF4-FFF2-40B4-BE49-F238E27FC236}">
                <a16:creationId xmlns:a16="http://schemas.microsoft.com/office/drawing/2014/main" id="{16EFB15B-D912-1478-B67F-2C99B0658B97}"/>
              </a:ext>
            </a:extLst>
          </p:cNvPr>
          <p:cNvSpPr txBox="1"/>
          <p:nvPr/>
        </p:nvSpPr>
        <p:spPr>
          <a:xfrm>
            <a:off x="9164834" y="6061451"/>
            <a:ext cx="1947815" cy="307777"/>
          </a:xfrm>
          <a:prstGeom prst="rect">
            <a:avLst/>
          </a:prstGeom>
          <a:solidFill>
            <a:schemeClr val="lt1"/>
          </a:solidFill>
        </p:spPr>
        <p:txBody>
          <a:bodyPr wrap="square" rtlCol="0">
            <a:spAutoFit/>
          </a:bodyPr>
          <a:lstStyle/>
          <a:p>
            <a:pPr algn="ctr"/>
            <a:r>
              <a:rPr kumimoji="1" lang="zh-TW" altLang="en-US" dirty="0"/>
              <a:t>單位為百的</a:t>
            </a:r>
            <a:r>
              <a:rPr kumimoji="1" lang="en-US" altLang="zh-TW" dirty="0"/>
              <a:t>3D income</a:t>
            </a:r>
          </a:p>
        </p:txBody>
      </p:sp>
    </p:spTree>
    <p:extLst>
      <p:ext uri="{BB962C8B-B14F-4D97-AF65-F5344CB8AC3E}">
        <p14:creationId xmlns:p14="http://schemas.microsoft.com/office/powerpoint/2010/main" val="4199588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a:extLst>
            <a:ext uri="{FF2B5EF4-FFF2-40B4-BE49-F238E27FC236}">
              <a16:creationId xmlns:a16="http://schemas.microsoft.com/office/drawing/2014/main" id="{B2F0A740-27B4-4B35-FD6A-E0EC082B0BC4}"/>
            </a:ext>
          </a:extLst>
        </p:cNvPr>
        <p:cNvGrpSpPr/>
        <p:nvPr/>
      </p:nvGrpSpPr>
      <p:grpSpPr>
        <a:xfrm>
          <a:off x="0" y="0"/>
          <a:ext cx="0" cy="0"/>
          <a:chOff x="0" y="0"/>
          <a:chExt cx="0" cy="0"/>
        </a:xfrm>
      </p:grpSpPr>
      <p:sp>
        <p:nvSpPr>
          <p:cNvPr id="79" name="Google Shape;79;p14">
            <a:extLst>
              <a:ext uri="{FF2B5EF4-FFF2-40B4-BE49-F238E27FC236}">
                <a16:creationId xmlns:a16="http://schemas.microsoft.com/office/drawing/2014/main" id="{566E2F76-7ED5-EF55-3736-9B10620297F4}"/>
              </a:ext>
            </a:extLst>
          </p:cNvPr>
          <p:cNvSpPr txBox="1">
            <a:spLocks noGrp="1"/>
          </p:cNvSpPr>
          <p:nvPr>
            <p:ph type="title"/>
          </p:nvPr>
        </p:nvSpPr>
        <p:spPr>
          <a:xfrm>
            <a:off x="784974" y="96166"/>
            <a:ext cx="10972800" cy="929400"/>
          </a:xfrm>
          <a:prstGeom prst="rect">
            <a:avLst/>
          </a:prstGeom>
          <a:noFill/>
          <a:ln>
            <a:noFill/>
          </a:ln>
        </p:spPr>
        <p:txBody>
          <a:bodyPr spcFirstLastPara="1" wrap="square" lIns="91425" tIns="45700" rIns="91425" bIns="45700" anchor="ctr" anchorCtr="0">
            <a:noAutofit/>
          </a:bodyPr>
          <a:lstStyle/>
          <a:p>
            <a:r>
              <a:rPr lang="en-US" altLang="zh-TW" sz="4400" dirty="0">
                <a:solidFill>
                  <a:srgbClr val="25B1AB"/>
                </a:solidFill>
              </a:rPr>
              <a:t>steps for preprocessing population data</a:t>
            </a:r>
            <a:endParaRPr lang="zh-TW" altLang="en-US" sz="4400" dirty="0">
              <a:solidFill>
                <a:srgbClr val="25B1AB"/>
              </a:solidFill>
            </a:endParaRPr>
          </a:p>
        </p:txBody>
      </p:sp>
      <p:sp>
        <p:nvSpPr>
          <p:cNvPr id="3" name="投影片編號版面配置區 2">
            <a:extLst>
              <a:ext uri="{FF2B5EF4-FFF2-40B4-BE49-F238E27FC236}">
                <a16:creationId xmlns:a16="http://schemas.microsoft.com/office/drawing/2014/main" id="{892430CF-D149-E554-5A39-DF4728B31C52}"/>
              </a:ext>
            </a:extLst>
          </p:cNvPr>
          <p:cNvSpPr>
            <a:spLocks noGrp="1"/>
          </p:cNvSpPr>
          <p:nvPr>
            <p:ph type="sldNum" idx="12"/>
          </p:nvPr>
        </p:nvSpPr>
        <p:spPr>
          <a:xfrm>
            <a:off x="11629947" y="6507834"/>
            <a:ext cx="528320" cy="508000"/>
          </a:xfrm>
        </p:spPr>
        <p:txBody>
          <a:bodyPr/>
          <a:lstStyle/>
          <a:p>
            <a:pPr marL="0" lvl="0" indent="0" algn="l" rtl="0">
              <a:spcBef>
                <a:spcPts val="0"/>
              </a:spcBef>
              <a:spcAft>
                <a:spcPts val="0"/>
              </a:spcAft>
              <a:buNone/>
            </a:pPr>
            <a:fld id="{00000000-1234-1234-1234-123412341234}" type="slidenum">
              <a:rPr lang="en-US" altLang="zh-TW" smtClean="0"/>
              <a:t>4</a:t>
            </a:fld>
            <a:endParaRPr lang="zh-TW" altLang="en-US" dirty="0"/>
          </a:p>
        </p:txBody>
      </p:sp>
      <p:sp>
        <p:nvSpPr>
          <p:cNvPr id="10" name="文字方塊 9">
            <a:extLst>
              <a:ext uri="{FF2B5EF4-FFF2-40B4-BE49-F238E27FC236}">
                <a16:creationId xmlns:a16="http://schemas.microsoft.com/office/drawing/2014/main" id="{AA4AA195-51BD-06FD-4577-2CA3C127D1F4}"/>
              </a:ext>
            </a:extLst>
          </p:cNvPr>
          <p:cNvSpPr txBox="1"/>
          <p:nvPr/>
        </p:nvSpPr>
        <p:spPr>
          <a:xfrm>
            <a:off x="283748" y="1028948"/>
            <a:ext cx="12510163" cy="5575052"/>
          </a:xfrm>
          <a:prstGeom prst="rect">
            <a:avLst/>
          </a:prstGeom>
          <a:noFill/>
        </p:spPr>
        <p:txBody>
          <a:bodyPr wrap="square" rtlCol="0">
            <a:spAutoFit/>
          </a:bodyPr>
          <a:lstStyle/>
          <a:p>
            <a:pPr algn="l">
              <a:lnSpc>
                <a:spcPct val="150000"/>
              </a:lnSpc>
              <a:buFont typeface="+mj-lt"/>
              <a:buAutoNum type="arabicPeriod"/>
            </a:pPr>
            <a:r>
              <a:rPr lang="en" altLang="zh-TW" sz="2400" dirty="0">
                <a:solidFill>
                  <a:schemeClr val="bg1">
                    <a:lumMod val="75000"/>
                  </a:schemeClr>
                </a:solidFill>
                <a:latin typeface="Söhne"/>
              </a:rPr>
              <a:t> Preprocess</a:t>
            </a:r>
            <a:r>
              <a:rPr lang="en" altLang="zh-TW" sz="2400" b="0" i="0" dirty="0">
                <a:solidFill>
                  <a:schemeClr val="bg1">
                    <a:lumMod val="75000"/>
                  </a:schemeClr>
                </a:solidFill>
                <a:effectLst/>
                <a:latin typeface="Söhne"/>
              </a:rPr>
              <a:t> the data (referred to on the previous page) to transform it into a count format.</a:t>
            </a:r>
          </a:p>
          <a:p>
            <a:pPr algn="l">
              <a:lnSpc>
                <a:spcPct val="150000"/>
              </a:lnSpc>
              <a:buFont typeface="+mj-lt"/>
              <a:buAutoNum type="arabicPeriod"/>
            </a:pPr>
            <a:r>
              <a:rPr lang="en" altLang="zh-TW" sz="2400" dirty="0">
                <a:solidFill>
                  <a:schemeClr val="bg1">
                    <a:lumMod val="75000"/>
                  </a:schemeClr>
                </a:solidFill>
                <a:latin typeface="Söhne"/>
              </a:rPr>
              <a:t> Merge the preprocessed data with a map that includes geometry, ensuring to match the granularity, so that the data contains a geometry column.</a:t>
            </a:r>
          </a:p>
          <a:p>
            <a:pPr algn="l">
              <a:lnSpc>
                <a:spcPct val="150000"/>
              </a:lnSpc>
              <a:buFont typeface="+mj-lt"/>
              <a:buAutoNum type="arabicPeriod"/>
            </a:pPr>
            <a:endParaRPr lang="en" altLang="zh-TW" sz="2400" dirty="0">
              <a:solidFill>
                <a:schemeClr val="bg1">
                  <a:lumMod val="75000"/>
                </a:schemeClr>
              </a:solidFill>
              <a:latin typeface="Söhne"/>
            </a:endParaRPr>
          </a:p>
          <a:p>
            <a:pPr marL="342900" indent="-342900">
              <a:lnSpc>
                <a:spcPct val="150000"/>
              </a:lnSpc>
              <a:buClr>
                <a:srgbClr val="7F7F7F"/>
              </a:buClr>
              <a:buSzPts val="2600"/>
              <a:buAutoNum type="arabicPeriod"/>
            </a:pPr>
            <a:endParaRPr lang="en-US" altLang="zh-TW" sz="2400" b="1" dirty="0">
              <a:solidFill>
                <a:schemeClr val="bg1">
                  <a:lumMod val="75000"/>
                </a:schemeClr>
              </a:solidFill>
            </a:endParaRPr>
          </a:p>
          <a:p>
            <a:pPr marL="342900" indent="-342900">
              <a:lnSpc>
                <a:spcPct val="150000"/>
              </a:lnSpc>
              <a:buClr>
                <a:srgbClr val="7F7F7F"/>
              </a:buClr>
              <a:buSzPts val="2600"/>
              <a:buAutoNum type="arabicPeriod"/>
            </a:pPr>
            <a:endParaRPr lang="en-US" altLang="zh-TW" sz="2400" b="1" dirty="0">
              <a:solidFill>
                <a:schemeClr val="bg1">
                  <a:lumMod val="75000"/>
                </a:schemeClr>
              </a:solidFill>
            </a:endParaRPr>
          </a:p>
          <a:p>
            <a:pPr algn="l">
              <a:lnSpc>
                <a:spcPct val="150000"/>
              </a:lnSpc>
              <a:buFont typeface="+mj-lt"/>
              <a:buAutoNum type="arabicPeriod"/>
            </a:pPr>
            <a:r>
              <a:rPr lang="zh-TW" altLang="en-US" sz="2400" dirty="0">
                <a:solidFill>
                  <a:schemeClr val="bg1">
                    <a:lumMod val="75000"/>
                  </a:schemeClr>
                </a:solidFill>
                <a:latin typeface="Söhne"/>
              </a:rPr>
              <a:t> </a:t>
            </a:r>
            <a:r>
              <a:rPr lang="en" altLang="zh-TW" sz="2400" dirty="0">
                <a:solidFill>
                  <a:schemeClr val="bg1">
                    <a:lumMod val="75000"/>
                  </a:schemeClr>
                </a:solidFill>
                <a:latin typeface="Söhne"/>
              </a:rPr>
              <a:t>Create hexagons that cover Taiwan, which should include a geometry column.</a:t>
            </a:r>
          </a:p>
          <a:p>
            <a:pPr algn="l">
              <a:lnSpc>
                <a:spcPct val="150000"/>
              </a:lnSpc>
              <a:buFont typeface="+mj-lt"/>
              <a:buAutoNum type="arabicPeriod"/>
            </a:pPr>
            <a:r>
              <a:rPr lang="en" altLang="zh-TW" sz="2400" dirty="0">
                <a:solidFill>
                  <a:schemeClr val="bg1">
                    <a:lumMod val="75000"/>
                  </a:schemeClr>
                </a:solidFill>
                <a:latin typeface="Söhne"/>
              </a:rPr>
              <a:t> Standardize the coordinates to EPSG:4326.</a:t>
            </a:r>
          </a:p>
          <a:p>
            <a:pPr algn="l">
              <a:lnSpc>
                <a:spcPct val="150000"/>
              </a:lnSpc>
              <a:buFont typeface="+mj-lt"/>
              <a:buAutoNum type="arabicPeriod"/>
            </a:pPr>
            <a:r>
              <a:rPr lang="en" altLang="zh-TW" sz="2400" dirty="0">
                <a:solidFill>
                  <a:schemeClr val="bg1">
                    <a:lumMod val="75000"/>
                  </a:schemeClr>
                </a:solidFill>
                <a:latin typeface="Söhne"/>
              </a:rPr>
              <a:t> Run the algorithm on the data containing geometry fields (both hexagons and data).</a:t>
            </a:r>
          </a:p>
          <a:p>
            <a:pPr algn="l">
              <a:lnSpc>
                <a:spcPct val="150000"/>
              </a:lnSpc>
              <a:buFont typeface="+mj-lt"/>
              <a:buAutoNum type="arabicPeriod"/>
            </a:pPr>
            <a:r>
              <a:rPr lang="en" altLang="zh-TW" sz="2400" dirty="0">
                <a:solidFill>
                  <a:srgbClr val="0D0D0D"/>
                </a:solidFill>
                <a:latin typeface="Söhne"/>
              </a:rPr>
              <a:t> Calculate the amount of data within each hexagon and upload the completed map to Ellipse.</a:t>
            </a:r>
          </a:p>
        </p:txBody>
      </p:sp>
      <p:pic>
        <p:nvPicPr>
          <p:cNvPr id="4" name="圖片 3" descr="一張含有 文字, 螢幕擷取畫面, 字型, 收據 的圖片&#10;&#10;自動產生的描述">
            <a:extLst>
              <a:ext uri="{FF2B5EF4-FFF2-40B4-BE49-F238E27FC236}">
                <a16:creationId xmlns:a16="http://schemas.microsoft.com/office/drawing/2014/main" id="{468B3C3C-3799-4E95-E658-94F3E633A5FE}"/>
              </a:ext>
            </a:extLst>
          </p:cNvPr>
          <p:cNvPicPr>
            <a:picLocks noChangeAspect="1"/>
          </p:cNvPicPr>
          <p:nvPr/>
        </p:nvPicPr>
        <p:blipFill>
          <a:blip r:embed="rId3"/>
          <a:stretch>
            <a:fillRect/>
          </a:stretch>
        </p:blipFill>
        <p:spPr>
          <a:xfrm>
            <a:off x="1292221" y="2781544"/>
            <a:ext cx="8594309" cy="1671116"/>
          </a:xfrm>
          <a:prstGeom prst="rect">
            <a:avLst/>
          </a:prstGeom>
        </p:spPr>
      </p:pic>
    </p:spTree>
    <p:extLst>
      <p:ext uri="{BB962C8B-B14F-4D97-AF65-F5344CB8AC3E}">
        <p14:creationId xmlns:p14="http://schemas.microsoft.com/office/powerpoint/2010/main" val="2540705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4"/>
          <p:cNvSpPr/>
          <p:nvPr/>
        </p:nvSpPr>
        <p:spPr>
          <a:xfrm>
            <a:off x="8976320" y="2564914"/>
            <a:ext cx="21342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chemeClr val="lt1"/>
                </a:solidFill>
                <a:latin typeface="Calibri"/>
                <a:ea typeface="Calibri"/>
                <a:cs typeface="Calibri"/>
                <a:sym typeface="Calibri"/>
              </a:rPr>
              <a:t>Any Questions?</a:t>
            </a:r>
            <a:endParaRPr sz="2400" b="0" i="0" u="none" strike="noStrike" cap="none">
              <a:solidFill>
                <a:schemeClr val="lt1"/>
              </a:solidFill>
              <a:latin typeface="Calibri"/>
              <a:ea typeface="Calibri"/>
              <a:cs typeface="Calibri"/>
              <a:sym typeface="Calibri"/>
            </a:endParaRPr>
          </a:p>
        </p:txBody>
      </p:sp>
      <p:sp>
        <p:nvSpPr>
          <p:cNvPr id="173" name="Google Shape;173;p24"/>
          <p:cNvSpPr txBox="1"/>
          <p:nvPr/>
        </p:nvSpPr>
        <p:spPr>
          <a:xfrm>
            <a:off x="191344" y="6309320"/>
            <a:ext cx="8064900" cy="432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6BCB5"/>
              </a:buClr>
              <a:buSzPts val="2400"/>
              <a:buFont typeface="Arial"/>
              <a:buNone/>
            </a:pPr>
            <a:r>
              <a:rPr lang="zh-TW" sz="2400" b="0" i="0" u="none" strike="noStrike" cap="none">
                <a:solidFill>
                  <a:srgbClr val="26BCB5"/>
                </a:solidFill>
                <a:latin typeface="Arial"/>
                <a:ea typeface="Arial"/>
                <a:cs typeface="Arial"/>
                <a:sym typeface="Arial"/>
              </a:rPr>
              <a:t>不久的明日，所有人都會用這種方式來保護自己的生活</a:t>
            </a:r>
            <a:endParaRPr sz="2400" b="0" i="0" u="none" strike="noStrike" cap="none">
              <a:solidFill>
                <a:srgbClr val="26BCB5"/>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9" name="Google Shape;79;p14"/>
          <p:cNvSpPr txBox="1">
            <a:spLocks noGrp="1"/>
          </p:cNvSpPr>
          <p:nvPr>
            <p:ph type="title"/>
          </p:nvPr>
        </p:nvSpPr>
        <p:spPr>
          <a:xfrm>
            <a:off x="784974" y="96166"/>
            <a:ext cx="10972800" cy="929400"/>
          </a:xfrm>
          <a:prstGeom prst="rect">
            <a:avLst/>
          </a:prstGeom>
          <a:noFill/>
          <a:ln>
            <a:noFill/>
          </a:ln>
        </p:spPr>
        <p:txBody>
          <a:bodyPr spcFirstLastPara="1" wrap="square" lIns="91425" tIns="45700" rIns="91425" bIns="45700" anchor="ctr" anchorCtr="0">
            <a:noAutofit/>
          </a:bodyPr>
          <a:lstStyle/>
          <a:p>
            <a:r>
              <a:rPr lang="en-US" altLang="zh-TW" sz="4400" dirty="0">
                <a:solidFill>
                  <a:srgbClr val="25B1AB"/>
                </a:solidFill>
              </a:rPr>
              <a:t>Visualization - population</a:t>
            </a:r>
            <a:endParaRPr lang="zh-TW" altLang="en-US" sz="4400" dirty="0">
              <a:solidFill>
                <a:srgbClr val="25B1AB"/>
              </a:solidFill>
            </a:endParaRPr>
          </a:p>
        </p:txBody>
      </p:sp>
      <p:sp>
        <p:nvSpPr>
          <p:cNvPr id="3" name="投影片編號版面配置區 2">
            <a:extLst>
              <a:ext uri="{FF2B5EF4-FFF2-40B4-BE49-F238E27FC236}">
                <a16:creationId xmlns:a16="http://schemas.microsoft.com/office/drawing/2014/main" id="{EC95311B-6667-B4E6-E515-222D227FA72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ltLang="zh-TW" smtClean="0"/>
              <a:t>5</a:t>
            </a:fld>
            <a:endParaRPr lang="zh-TW" altLang="en-US" dirty="0"/>
          </a:p>
        </p:txBody>
      </p:sp>
      <p:sp>
        <p:nvSpPr>
          <p:cNvPr id="7" name="Google Shape;78;p14">
            <a:extLst>
              <a:ext uri="{FF2B5EF4-FFF2-40B4-BE49-F238E27FC236}">
                <a16:creationId xmlns:a16="http://schemas.microsoft.com/office/drawing/2014/main" id="{342C0C66-4F48-E529-54B5-088A5A68DDF1}"/>
              </a:ext>
            </a:extLst>
          </p:cNvPr>
          <p:cNvSpPr txBox="1">
            <a:spLocks/>
          </p:cNvSpPr>
          <p:nvPr/>
        </p:nvSpPr>
        <p:spPr>
          <a:xfrm>
            <a:off x="291679" y="1025566"/>
            <a:ext cx="9997540" cy="133117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93700" algn="l" rtl="0">
              <a:lnSpc>
                <a:spcPct val="100000"/>
              </a:lnSpc>
              <a:spcBef>
                <a:spcPts val="520"/>
              </a:spcBef>
              <a:spcAft>
                <a:spcPts val="0"/>
              </a:spcAft>
              <a:buClr>
                <a:srgbClr val="7F7F7F"/>
              </a:buClr>
              <a:buSzPts val="2600"/>
              <a:buFont typeface="Arial"/>
              <a:buChar char="•"/>
              <a:defRPr sz="2600" b="0" i="0" u="none" strike="noStrike" cap="none">
                <a:solidFill>
                  <a:srgbClr val="7F7F7F"/>
                </a:solidFill>
                <a:latin typeface="Arial"/>
                <a:ea typeface="Arial"/>
                <a:cs typeface="Arial"/>
                <a:sym typeface="Arial"/>
              </a:defRPr>
            </a:lvl1pPr>
            <a:lvl2pPr marL="914400" marR="0" lvl="1" indent="-304800" algn="l" rtl="0">
              <a:lnSpc>
                <a:spcPct val="100000"/>
              </a:lnSpc>
              <a:spcBef>
                <a:spcPts val="400"/>
              </a:spcBef>
              <a:spcAft>
                <a:spcPts val="0"/>
              </a:spcAft>
              <a:buClr>
                <a:srgbClr val="7F7F7F"/>
              </a:buClr>
              <a:buSzPts val="1200"/>
              <a:buFont typeface="Noto Sans Symbols"/>
              <a:buChar char="●"/>
              <a:defRPr sz="2000" b="0" i="0" u="none" strike="noStrike" cap="none">
                <a:solidFill>
                  <a:srgbClr val="7F7F7F"/>
                </a:solidFill>
                <a:latin typeface="Arial"/>
                <a:ea typeface="Arial"/>
                <a:cs typeface="Arial"/>
                <a:sym typeface="Arial"/>
              </a:defRPr>
            </a:lvl2pPr>
            <a:lvl3pPr marL="1371600" marR="0" lvl="2" indent="-330200" algn="l" rtl="0">
              <a:lnSpc>
                <a:spcPct val="100000"/>
              </a:lnSpc>
              <a:spcBef>
                <a:spcPts val="320"/>
              </a:spcBef>
              <a:spcAft>
                <a:spcPts val="0"/>
              </a:spcAft>
              <a:buClr>
                <a:srgbClr val="7F7F7F"/>
              </a:buClr>
              <a:buSzPts val="1600"/>
              <a:buFont typeface="Arial"/>
              <a:buChar char="•"/>
              <a:defRPr sz="1600" b="0" i="0" u="none" strike="noStrike" cap="none">
                <a:solidFill>
                  <a:srgbClr val="7F7F7F"/>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0" indent="0">
              <a:lnSpc>
                <a:spcPct val="115000"/>
              </a:lnSpc>
              <a:spcBef>
                <a:spcPts val="0"/>
              </a:spcBef>
              <a:buFont typeface="Arial"/>
              <a:buNone/>
            </a:pPr>
            <a:r>
              <a:rPr lang="en-US" altLang="zh-TW" sz="2400" dirty="0">
                <a:solidFill>
                  <a:srgbClr val="000000"/>
                </a:solidFill>
              </a:rPr>
              <a:t>Altitude weight = 1</a:t>
            </a:r>
          </a:p>
          <a:p>
            <a:pPr marL="0" indent="0">
              <a:lnSpc>
                <a:spcPct val="115000"/>
              </a:lnSpc>
              <a:spcBef>
                <a:spcPts val="0"/>
              </a:spcBef>
              <a:buFont typeface="Arial"/>
              <a:buNone/>
            </a:pPr>
            <a:r>
              <a:rPr lang="en" altLang="zh-TW" sz="900" b="0" i="0" dirty="0">
                <a:solidFill>
                  <a:srgbClr val="000000"/>
                </a:solidFill>
                <a:effectLst/>
                <a:latin typeface="Roboto Condensed" panose="020F0502020204030204" pitchFamily="34" charset="0"/>
                <a:hlinkClick r:id="rId3"/>
              </a:rPr>
              <a:t>https://app.ellipsis-drive.com/view?pathId=94a96cbb-fa8f-4</a:t>
            </a:r>
          </a:p>
          <a:p>
            <a:pPr marL="0" indent="0">
              <a:lnSpc>
                <a:spcPct val="115000"/>
              </a:lnSpc>
              <a:spcBef>
                <a:spcPts val="0"/>
              </a:spcBef>
              <a:buFont typeface="Arial"/>
              <a:buNone/>
            </a:pPr>
            <a:r>
              <a:rPr lang="en" altLang="zh-TW" sz="900" b="0" i="0" dirty="0">
                <a:solidFill>
                  <a:srgbClr val="000000"/>
                </a:solidFill>
                <a:effectLst/>
                <a:latin typeface="Roboto Condensed" panose="020F0502020204030204" pitchFamily="34" charset="0"/>
                <a:hlinkClick r:id="rId3"/>
              </a:rPr>
              <a:t>f2a-85d3-00079affb103&amp;state=2481f362-770b-4801-ac5c-7c</a:t>
            </a:r>
          </a:p>
          <a:p>
            <a:pPr marL="0" indent="0">
              <a:lnSpc>
                <a:spcPct val="115000"/>
              </a:lnSpc>
              <a:spcBef>
                <a:spcPts val="0"/>
              </a:spcBef>
              <a:buFont typeface="Arial"/>
              <a:buNone/>
            </a:pPr>
            <a:r>
              <a:rPr lang="en" altLang="zh-TW" sz="900" b="0" i="0" dirty="0">
                <a:solidFill>
                  <a:srgbClr val="000000"/>
                </a:solidFill>
                <a:effectLst/>
                <a:latin typeface="Roboto Condensed" panose="020F0502020204030204" pitchFamily="34" charset="0"/>
                <a:hlinkClick r:id="rId3"/>
              </a:rPr>
              <a:t>8006673a34</a:t>
            </a:r>
            <a:endParaRPr lang="en-US" altLang="zh-TW" sz="1100" b="0" i="0" dirty="0">
              <a:solidFill>
                <a:srgbClr val="000000"/>
              </a:solidFill>
              <a:effectLst/>
              <a:latin typeface="Roboto Condensed" panose="020F0502020204030204" pitchFamily="34" charset="0"/>
            </a:endParaRPr>
          </a:p>
          <a:p>
            <a:pPr marL="0" indent="0">
              <a:lnSpc>
                <a:spcPct val="115000"/>
              </a:lnSpc>
              <a:spcBef>
                <a:spcPts val="0"/>
              </a:spcBef>
              <a:buFont typeface="Arial"/>
              <a:buNone/>
            </a:pPr>
            <a:endParaRPr lang="en-US" altLang="zh-TW" sz="2400" dirty="0">
              <a:solidFill>
                <a:srgbClr val="000000"/>
              </a:solidFill>
            </a:endParaRPr>
          </a:p>
          <a:p>
            <a:pPr marL="0" indent="0">
              <a:lnSpc>
                <a:spcPct val="115000"/>
              </a:lnSpc>
              <a:spcBef>
                <a:spcPts val="0"/>
              </a:spcBef>
              <a:buFont typeface="Arial"/>
              <a:buNone/>
            </a:pPr>
            <a:endParaRPr lang="zh-TW" altLang="en-US" sz="2400" dirty="0">
              <a:solidFill>
                <a:srgbClr val="000000"/>
              </a:solidFill>
            </a:endParaRPr>
          </a:p>
        </p:txBody>
      </p:sp>
      <p:pic>
        <p:nvPicPr>
          <p:cNvPr id="4" name="圖片 3" descr="一張含有 地圖 的圖片&#10;&#10;自動產生的描述">
            <a:extLst>
              <a:ext uri="{FF2B5EF4-FFF2-40B4-BE49-F238E27FC236}">
                <a16:creationId xmlns:a16="http://schemas.microsoft.com/office/drawing/2014/main" id="{C1ACEA8F-3B0C-DDDA-5EF6-11DEAA7894D7}"/>
              </a:ext>
            </a:extLst>
          </p:cNvPr>
          <p:cNvPicPr>
            <a:picLocks noChangeAspect="1"/>
          </p:cNvPicPr>
          <p:nvPr/>
        </p:nvPicPr>
        <p:blipFill>
          <a:blip r:embed="rId4"/>
          <a:stretch>
            <a:fillRect/>
          </a:stretch>
        </p:blipFill>
        <p:spPr>
          <a:xfrm>
            <a:off x="7971277" y="1128355"/>
            <a:ext cx="3167971" cy="5633479"/>
          </a:xfrm>
          <a:prstGeom prst="rect">
            <a:avLst/>
          </a:prstGeom>
        </p:spPr>
      </p:pic>
      <p:pic>
        <p:nvPicPr>
          <p:cNvPr id="11" name="圖片 10" descr="一張含有 兒童藝術, 文字, 地圖 的圖片&#10;&#10;自動產生的描述">
            <a:extLst>
              <a:ext uri="{FF2B5EF4-FFF2-40B4-BE49-F238E27FC236}">
                <a16:creationId xmlns:a16="http://schemas.microsoft.com/office/drawing/2014/main" id="{1221B7CE-A39A-14A4-6A62-B269646910E2}"/>
              </a:ext>
            </a:extLst>
          </p:cNvPr>
          <p:cNvPicPr>
            <a:picLocks noChangeAspect="1"/>
          </p:cNvPicPr>
          <p:nvPr/>
        </p:nvPicPr>
        <p:blipFill>
          <a:blip r:embed="rId5"/>
          <a:stretch>
            <a:fillRect/>
          </a:stretch>
        </p:blipFill>
        <p:spPr>
          <a:xfrm>
            <a:off x="3508036" y="1102825"/>
            <a:ext cx="3287615" cy="5659009"/>
          </a:xfrm>
          <a:prstGeom prst="rect">
            <a:avLst/>
          </a:prstGeom>
        </p:spPr>
      </p:pic>
      <p:sp>
        <p:nvSpPr>
          <p:cNvPr id="12" name="文字方塊 11">
            <a:extLst>
              <a:ext uri="{FF2B5EF4-FFF2-40B4-BE49-F238E27FC236}">
                <a16:creationId xmlns:a16="http://schemas.microsoft.com/office/drawing/2014/main" id="{BC0DEDE2-E827-5EE1-D76D-B6B06C409D78}"/>
              </a:ext>
            </a:extLst>
          </p:cNvPr>
          <p:cNvSpPr txBox="1"/>
          <p:nvPr/>
        </p:nvSpPr>
        <p:spPr>
          <a:xfrm>
            <a:off x="291679" y="5161396"/>
            <a:ext cx="2371622" cy="1600438"/>
          </a:xfrm>
          <a:prstGeom prst="rect">
            <a:avLst/>
          </a:prstGeom>
          <a:noFill/>
        </p:spPr>
        <p:txBody>
          <a:bodyPr wrap="square" rtlCol="0">
            <a:spAutoFit/>
          </a:bodyPr>
          <a:lstStyle/>
          <a:p>
            <a:r>
              <a:rPr kumimoji="1" lang="en-US" altLang="zh-TW" dirty="0"/>
              <a:t>Package name : Ellipsis</a:t>
            </a:r>
          </a:p>
          <a:p>
            <a:r>
              <a:rPr kumimoji="1" lang="en-US" altLang="zh-TW" dirty="0"/>
              <a:t>Document : </a:t>
            </a:r>
          </a:p>
          <a:p>
            <a:r>
              <a:rPr kumimoji="1" lang="en" altLang="zh-TW" dirty="0">
                <a:hlinkClick r:id="rId6"/>
              </a:rPr>
              <a:t>https://docs.ellipsis-drive.com/integrate-with-ed/use-viewer-as-embedded-window</a:t>
            </a:r>
            <a:endParaRPr kumimoji="1" lang="en-US" altLang="zh-TW" dirty="0"/>
          </a:p>
          <a:p>
            <a:endParaRPr kumimoji="1" lang="zh-TW" altLang="en-US" dirty="0"/>
          </a:p>
        </p:txBody>
      </p:sp>
    </p:spTree>
    <p:extLst>
      <p:ext uri="{BB962C8B-B14F-4D97-AF65-F5344CB8AC3E}">
        <p14:creationId xmlns:p14="http://schemas.microsoft.com/office/powerpoint/2010/main" val="2264550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5" name="圖片 4" descr="一張含有 文字, 地圖 的圖片&#10;&#10;自動產生的描述">
            <a:extLst>
              <a:ext uri="{FF2B5EF4-FFF2-40B4-BE49-F238E27FC236}">
                <a16:creationId xmlns:a16="http://schemas.microsoft.com/office/drawing/2014/main" id="{04A3A6B2-53A7-122E-22CD-2C6136D90596}"/>
              </a:ext>
            </a:extLst>
          </p:cNvPr>
          <p:cNvPicPr>
            <a:picLocks noChangeAspect="1"/>
          </p:cNvPicPr>
          <p:nvPr/>
        </p:nvPicPr>
        <p:blipFill>
          <a:blip r:embed="rId3"/>
          <a:stretch>
            <a:fillRect/>
          </a:stretch>
        </p:blipFill>
        <p:spPr>
          <a:xfrm>
            <a:off x="2556107" y="1707234"/>
            <a:ext cx="4457700" cy="5054600"/>
          </a:xfrm>
          <a:prstGeom prst="rect">
            <a:avLst/>
          </a:prstGeom>
        </p:spPr>
      </p:pic>
      <p:sp>
        <p:nvSpPr>
          <p:cNvPr id="79" name="Google Shape;79;p14"/>
          <p:cNvSpPr txBox="1">
            <a:spLocks noGrp="1"/>
          </p:cNvSpPr>
          <p:nvPr>
            <p:ph type="title"/>
          </p:nvPr>
        </p:nvSpPr>
        <p:spPr>
          <a:xfrm>
            <a:off x="784974" y="96166"/>
            <a:ext cx="10972800" cy="929400"/>
          </a:xfrm>
          <a:prstGeom prst="rect">
            <a:avLst/>
          </a:prstGeom>
          <a:noFill/>
          <a:ln>
            <a:noFill/>
          </a:ln>
        </p:spPr>
        <p:txBody>
          <a:bodyPr spcFirstLastPara="1" wrap="square" lIns="91425" tIns="45700" rIns="91425" bIns="45700" anchor="ctr" anchorCtr="0">
            <a:noAutofit/>
          </a:bodyPr>
          <a:lstStyle/>
          <a:p>
            <a:r>
              <a:rPr lang="en-US" altLang="zh-TW" sz="4400" dirty="0">
                <a:solidFill>
                  <a:srgbClr val="25B1AB"/>
                </a:solidFill>
              </a:rPr>
              <a:t>Visualization - income</a:t>
            </a:r>
            <a:endParaRPr lang="zh-TW" altLang="en-US" sz="4400" dirty="0">
              <a:solidFill>
                <a:srgbClr val="25B1AB"/>
              </a:solidFill>
            </a:endParaRPr>
          </a:p>
        </p:txBody>
      </p:sp>
      <p:sp>
        <p:nvSpPr>
          <p:cNvPr id="3" name="投影片編號版面配置區 2">
            <a:extLst>
              <a:ext uri="{FF2B5EF4-FFF2-40B4-BE49-F238E27FC236}">
                <a16:creationId xmlns:a16="http://schemas.microsoft.com/office/drawing/2014/main" id="{EC95311B-6667-B4E6-E515-222D227FA72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ltLang="zh-TW" smtClean="0"/>
              <a:t>6</a:t>
            </a:fld>
            <a:endParaRPr lang="zh-TW" altLang="en-US" dirty="0"/>
          </a:p>
        </p:txBody>
      </p:sp>
      <p:sp>
        <p:nvSpPr>
          <p:cNvPr id="7" name="Google Shape;78;p14">
            <a:extLst>
              <a:ext uri="{FF2B5EF4-FFF2-40B4-BE49-F238E27FC236}">
                <a16:creationId xmlns:a16="http://schemas.microsoft.com/office/drawing/2014/main" id="{342C0C66-4F48-E529-54B5-088A5A68DDF1}"/>
              </a:ext>
            </a:extLst>
          </p:cNvPr>
          <p:cNvSpPr txBox="1">
            <a:spLocks/>
          </p:cNvSpPr>
          <p:nvPr/>
        </p:nvSpPr>
        <p:spPr>
          <a:xfrm>
            <a:off x="291679" y="1025566"/>
            <a:ext cx="9997540" cy="133117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93700" algn="l" rtl="0">
              <a:lnSpc>
                <a:spcPct val="100000"/>
              </a:lnSpc>
              <a:spcBef>
                <a:spcPts val="520"/>
              </a:spcBef>
              <a:spcAft>
                <a:spcPts val="0"/>
              </a:spcAft>
              <a:buClr>
                <a:srgbClr val="7F7F7F"/>
              </a:buClr>
              <a:buSzPts val="2600"/>
              <a:buFont typeface="Arial"/>
              <a:buChar char="•"/>
              <a:defRPr sz="2600" b="0" i="0" u="none" strike="noStrike" cap="none">
                <a:solidFill>
                  <a:srgbClr val="7F7F7F"/>
                </a:solidFill>
                <a:latin typeface="Arial"/>
                <a:ea typeface="Arial"/>
                <a:cs typeface="Arial"/>
                <a:sym typeface="Arial"/>
              </a:defRPr>
            </a:lvl1pPr>
            <a:lvl2pPr marL="914400" marR="0" lvl="1" indent="-304800" algn="l" rtl="0">
              <a:lnSpc>
                <a:spcPct val="100000"/>
              </a:lnSpc>
              <a:spcBef>
                <a:spcPts val="400"/>
              </a:spcBef>
              <a:spcAft>
                <a:spcPts val="0"/>
              </a:spcAft>
              <a:buClr>
                <a:srgbClr val="7F7F7F"/>
              </a:buClr>
              <a:buSzPts val="1200"/>
              <a:buFont typeface="Noto Sans Symbols"/>
              <a:buChar char="●"/>
              <a:defRPr sz="2000" b="0" i="0" u="none" strike="noStrike" cap="none">
                <a:solidFill>
                  <a:srgbClr val="7F7F7F"/>
                </a:solidFill>
                <a:latin typeface="Arial"/>
                <a:ea typeface="Arial"/>
                <a:cs typeface="Arial"/>
                <a:sym typeface="Arial"/>
              </a:defRPr>
            </a:lvl2pPr>
            <a:lvl3pPr marL="1371600" marR="0" lvl="2" indent="-330200" algn="l" rtl="0">
              <a:lnSpc>
                <a:spcPct val="100000"/>
              </a:lnSpc>
              <a:spcBef>
                <a:spcPts val="320"/>
              </a:spcBef>
              <a:spcAft>
                <a:spcPts val="0"/>
              </a:spcAft>
              <a:buClr>
                <a:srgbClr val="7F7F7F"/>
              </a:buClr>
              <a:buSzPts val="1600"/>
              <a:buFont typeface="Arial"/>
              <a:buChar char="•"/>
              <a:defRPr sz="1600" b="0" i="0" u="none" strike="noStrike" cap="none">
                <a:solidFill>
                  <a:srgbClr val="7F7F7F"/>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0" indent="0">
              <a:lnSpc>
                <a:spcPct val="115000"/>
              </a:lnSpc>
              <a:spcBef>
                <a:spcPts val="0"/>
              </a:spcBef>
              <a:buFont typeface="Arial"/>
              <a:buNone/>
            </a:pPr>
            <a:r>
              <a:rPr lang="en-US" altLang="zh-TW" sz="2400" dirty="0">
                <a:solidFill>
                  <a:srgbClr val="000000"/>
                </a:solidFill>
              </a:rPr>
              <a:t>Altitude weight = 200</a:t>
            </a:r>
          </a:p>
          <a:p>
            <a:pPr marL="0" indent="0">
              <a:lnSpc>
                <a:spcPct val="115000"/>
              </a:lnSpc>
              <a:spcBef>
                <a:spcPts val="0"/>
              </a:spcBef>
              <a:buFont typeface="Arial"/>
              <a:buNone/>
            </a:pPr>
            <a:r>
              <a:rPr lang="en" altLang="zh-TW" sz="1050" b="0" i="0" dirty="0">
                <a:solidFill>
                  <a:srgbClr val="000000"/>
                </a:solidFill>
                <a:effectLst/>
                <a:latin typeface="Roboto Condensed" panose="020F0502020204030204" pitchFamily="34" charset="0"/>
                <a:hlinkClick r:id="rId4"/>
              </a:rPr>
              <a:t>https://app.ellipsis-drive.com/view?pathId=790af342-2513-41d7-8f60-43ece3e2825f&amp;state=6648aa6c-b8e8-4809-8806-40c0105ef44d</a:t>
            </a:r>
            <a:endParaRPr lang="en-US" altLang="zh-TW" sz="1400" b="0" i="0" dirty="0">
              <a:solidFill>
                <a:srgbClr val="000000"/>
              </a:solidFill>
              <a:effectLst/>
              <a:latin typeface="Roboto Condensed" panose="020F0502020204030204" pitchFamily="34" charset="0"/>
            </a:endParaRPr>
          </a:p>
          <a:p>
            <a:pPr marL="0" indent="0">
              <a:lnSpc>
                <a:spcPct val="115000"/>
              </a:lnSpc>
              <a:spcBef>
                <a:spcPts val="0"/>
              </a:spcBef>
              <a:buFont typeface="Arial"/>
              <a:buNone/>
            </a:pPr>
            <a:endParaRPr lang="zh-TW" altLang="en-US" sz="2400" dirty="0">
              <a:solidFill>
                <a:srgbClr val="000000"/>
              </a:solidFill>
            </a:endParaRPr>
          </a:p>
        </p:txBody>
      </p:sp>
      <p:pic>
        <p:nvPicPr>
          <p:cNvPr id="9" name="圖片 8" descr="一張含有 文字, 地圖 的圖片&#10;&#10;描述是以中可信度自動產生">
            <a:extLst>
              <a:ext uri="{FF2B5EF4-FFF2-40B4-BE49-F238E27FC236}">
                <a16:creationId xmlns:a16="http://schemas.microsoft.com/office/drawing/2014/main" id="{3B0DCACB-7CAB-0E40-4808-31E2CC455926}"/>
              </a:ext>
            </a:extLst>
          </p:cNvPr>
          <p:cNvPicPr>
            <a:picLocks noChangeAspect="1"/>
          </p:cNvPicPr>
          <p:nvPr/>
        </p:nvPicPr>
        <p:blipFill>
          <a:blip r:embed="rId5"/>
          <a:stretch>
            <a:fillRect/>
          </a:stretch>
        </p:blipFill>
        <p:spPr>
          <a:xfrm>
            <a:off x="7810397" y="1270000"/>
            <a:ext cx="3213100" cy="5334000"/>
          </a:xfrm>
          <a:prstGeom prst="rect">
            <a:avLst/>
          </a:prstGeom>
        </p:spPr>
      </p:pic>
      <p:sp>
        <p:nvSpPr>
          <p:cNvPr id="10" name="文字方塊 9">
            <a:extLst>
              <a:ext uri="{FF2B5EF4-FFF2-40B4-BE49-F238E27FC236}">
                <a16:creationId xmlns:a16="http://schemas.microsoft.com/office/drawing/2014/main" id="{318280D0-9078-6065-6154-87BB3216F0AB}"/>
              </a:ext>
            </a:extLst>
          </p:cNvPr>
          <p:cNvSpPr txBox="1"/>
          <p:nvPr/>
        </p:nvSpPr>
        <p:spPr>
          <a:xfrm>
            <a:off x="291679" y="5161396"/>
            <a:ext cx="2371622" cy="1600438"/>
          </a:xfrm>
          <a:prstGeom prst="rect">
            <a:avLst/>
          </a:prstGeom>
          <a:noFill/>
        </p:spPr>
        <p:txBody>
          <a:bodyPr wrap="square" rtlCol="0">
            <a:spAutoFit/>
          </a:bodyPr>
          <a:lstStyle/>
          <a:p>
            <a:r>
              <a:rPr kumimoji="1" lang="en-US" altLang="zh-TW" dirty="0"/>
              <a:t>Package name : Ellipsis</a:t>
            </a:r>
          </a:p>
          <a:p>
            <a:r>
              <a:rPr kumimoji="1" lang="en-US" altLang="zh-TW" dirty="0"/>
              <a:t>Document : </a:t>
            </a:r>
          </a:p>
          <a:p>
            <a:r>
              <a:rPr kumimoji="1" lang="en" altLang="zh-TW" dirty="0">
                <a:hlinkClick r:id="rId6"/>
              </a:rPr>
              <a:t>https://docs.ellipsis-drive.com/integrate-with-ed/use-viewer-as-embedded-window</a:t>
            </a:r>
            <a:endParaRPr kumimoji="1" lang="en-US" altLang="zh-TW" dirty="0"/>
          </a:p>
          <a:p>
            <a:endParaRPr kumimoji="1" lang="zh-TW" altLang="en-US" dirty="0"/>
          </a:p>
        </p:txBody>
      </p:sp>
    </p:spTree>
    <p:extLst>
      <p:ext uri="{BB962C8B-B14F-4D97-AF65-F5344CB8AC3E}">
        <p14:creationId xmlns:p14="http://schemas.microsoft.com/office/powerpoint/2010/main" val="933971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9" name="Google Shape;79;p14"/>
          <p:cNvSpPr txBox="1">
            <a:spLocks noGrp="1"/>
          </p:cNvSpPr>
          <p:nvPr>
            <p:ph type="title"/>
          </p:nvPr>
        </p:nvSpPr>
        <p:spPr>
          <a:xfrm>
            <a:off x="784974" y="96166"/>
            <a:ext cx="10972800" cy="929400"/>
          </a:xfrm>
          <a:prstGeom prst="rect">
            <a:avLst/>
          </a:prstGeom>
          <a:noFill/>
          <a:ln>
            <a:noFill/>
          </a:ln>
        </p:spPr>
        <p:txBody>
          <a:bodyPr spcFirstLastPara="1" wrap="square" lIns="91425" tIns="45700" rIns="91425" bIns="45700" anchor="ctr" anchorCtr="0">
            <a:noAutofit/>
          </a:bodyPr>
          <a:lstStyle/>
          <a:p>
            <a:r>
              <a:rPr lang="en-US" altLang="zh-TW" sz="4400" dirty="0">
                <a:solidFill>
                  <a:srgbClr val="25B1AB"/>
                </a:solidFill>
              </a:rPr>
              <a:t>Visualization – charging station</a:t>
            </a:r>
            <a:endParaRPr lang="zh-TW" altLang="en-US" sz="4400" dirty="0">
              <a:solidFill>
                <a:srgbClr val="25B1AB"/>
              </a:solidFill>
            </a:endParaRPr>
          </a:p>
        </p:txBody>
      </p:sp>
      <p:sp>
        <p:nvSpPr>
          <p:cNvPr id="3" name="投影片編號版面配置區 2">
            <a:extLst>
              <a:ext uri="{FF2B5EF4-FFF2-40B4-BE49-F238E27FC236}">
                <a16:creationId xmlns:a16="http://schemas.microsoft.com/office/drawing/2014/main" id="{EC95311B-6667-B4E6-E515-222D227FA72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ltLang="zh-TW" smtClean="0"/>
              <a:t>7</a:t>
            </a:fld>
            <a:endParaRPr lang="zh-TW" altLang="en-US" dirty="0"/>
          </a:p>
        </p:txBody>
      </p:sp>
      <p:sp>
        <p:nvSpPr>
          <p:cNvPr id="7" name="Google Shape;78;p14">
            <a:extLst>
              <a:ext uri="{FF2B5EF4-FFF2-40B4-BE49-F238E27FC236}">
                <a16:creationId xmlns:a16="http://schemas.microsoft.com/office/drawing/2014/main" id="{342C0C66-4F48-E529-54B5-088A5A68DDF1}"/>
              </a:ext>
            </a:extLst>
          </p:cNvPr>
          <p:cNvSpPr txBox="1">
            <a:spLocks/>
          </p:cNvSpPr>
          <p:nvPr/>
        </p:nvSpPr>
        <p:spPr>
          <a:xfrm>
            <a:off x="291679" y="1025566"/>
            <a:ext cx="9997540" cy="133117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93700" algn="l" rtl="0">
              <a:lnSpc>
                <a:spcPct val="100000"/>
              </a:lnSpc>
              <a:spcBef>
                <a:spcPts val="520"/>
              </a:spcBef>
              <a:spcAft>
                <a:spcPts val="0"/>
              </a:spcAft>
              <a:buClr>
                <a:srgbClr val="7F7F7F"/>
              </a:buClr>
              <a:buSzPts val="2600"/>
              <a:buFont typeface="Arial"/>
              <a:buChar char="•"/>
              <a:defRPr sz="2600" b="0" i="0" u="none" strike="noStrike" cap="none">
                <a:solidFill>
                  <a:srgbClr val="7F7F7F"/>
                </a:solidFill>
                <a:latin typeface="Arial"/>
                <a:ea typeface="Arial"/>
                <a:cs typeface="Arial"/>
                <a:sym typeface="Arial"/>
              </a:defRPr>
            </a:lvl1pPr>
            <a:lvl2pPr marL="914400" marR="0" lvl="1" indent="-304800" algn="l" rtl="0">
              <a:lnSpc>
                <a:spcPct val="100000"/>
              </a:lnSpc>
              <a:spcBef>
                <a:spcPts val="400"/>
              </a:spcBef>
              <a:spcAft>
                <a:spcPts val="0"/>
              </a:spcAft>
              <a:buClr>
                <a:srgbClr val="7F7F7F"/>
              </a:buClr>
              <a:buSzPts val="1200"/>
              <a:buFont typeface="Noto Sans Symbols"/>
              <a:buChar char="●"/>
              <a:defRPr sz="2000" b="0" i="0" u="none" strike="noStrike" cap="none">
                <a:solidFill>
                  <a:srgbClr val="7F7F7F"/>
                </a:solidFill>
                <a:latin typeface="Arial"/>
                <a:ea typeface="Arial"/>
                <a:cs typeface="Arial"/>
                <a:sym typeface="Arial"/>
              </a:defRPr>
            </a:lvl2pPr>
            <a:lvl3pPr marL="1371600" marR="0" lvl="2" indent="-330200" algn="l" rtl="0">
              <a:lnSpc>
                <a:spcPct val="100000"/>
              </a:lnSpc>
              <a:spcBef>
                <a:spcPts val="320"/>
              </a:spcBef>
              <a:spcAft>
                <a:spcPts val="0"/>
              </a:spcAft>
              <a:buClr>
                <a:srgbClr val="7F7F7F"/>
              </a:buClr>
              <a:buSzPts val="1600"/>
              <a:buFont typeface="Arial"/>
              <a:buChar char="•"/>
              <a:defRPr sz="1600" b="0" i="0" u="none" strike="noStrike" cap="none">
                <a:solidFill>
                  <a:srgbClr val="7F7F7F"/>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0" indent="0">
              <a:lnSpc>
                <a:spcPct val="115000"/>
              </a:lnSpc>
              <a:spcBef>
                <a:spcPts val="0"/>
              </a:spcBef>
              <a:buFont typeface="Arial"/>
              <a:buNone/>
            </a:pPr>
            <a:r>
              <a:rPr lang="en-US" altLang="zh-TW" sz="2400" dirty="0">
                <a:solidFill>
                  <a:srgbClr val="000000"/>
                </a:solidFill>
              </a:rPr>
              <a:t>Altitude weight = 5000</a:t>
            </a:r>
          </a:p>
          <a:p>
            <a:pPr marL="0" indent="0">
              <a:lnSpc>
                <a:spcPct val="115000"/>
              </a:lnSpc>
              <a:spcBef>
                <a:spcPts val="0"/>
              </a:spcBef>
              <a:buFont typeface="Arial"/>
              <a:buNone/>
            </a:pPr>
            <a:r>
              <a:rPr lang="en" altLang="zh-TW" sz="800" b="0" i="0" dirty="0">
                <a:solidFill>
                  <a:srgbClr val="000000"/>
                </a:solidFill>
                <a:effectLst/>
                <a:latin typeface="Roboto Condensed" panose="020F0502020204030204" pitchFamily="34" charset="0"/>
                <a:hlinkClick r:id="rId3"/>
              </a:rPr>
              <a:t>https://app.ellipsis-drive.com/</a:t>
            </a:r>
          </a:p>
          <a:p>
            <a:pPr marL="0" indent="0">
              <a:lnSpc>
                <a:spcPct val="115000"/>
              </a:lnSpc>
              <a:spcBef>
                <a:spcPts val="0"/>
              </a:spcBef>
              <a:buFont typeface="Arial"/>
              <a:buNone/>
            </a:pPr>
            <a:r>
              <a:rPr lang="en" altLang="zh-TW" sz="800" b="0" i="0" dirty="0">
                <a:solidFill>
                  <a:srgbClr val="000000"/>
                </a:solidFill>
                <a:effectLst/>
                <a:latin typeface="Roboto Condensed" panose="020F0502020204030204" pitchFamily="34" charset="0"/>
                <a:hlinkClick r:id="rId3"/>
              </a:rPr>
              <a:t>view?pathId=2707b5ce-e8f5-4d</a:t>
            </a:r>
          </a:p>
          <a:p>
            <a:pPr marL="0" indent="0">
              <a:lnSpc>
                <a:spcPct val="115000"/>
              </a:lnSpc>
              <a:spcBef>
                <a:spcPts val="0"/>
              </a:spcBef>
              <a:buFont typeface="Arial"/>
              <a:buNone/>
            </a:pPr>
            <a:r>
              <a:rPr lang="en" altLang="zh-TW" sz="800" b="0" i="0" dirty="0">
                <a:solidFill>
                  <a:srgbClr val="000000"/>
                </a:solidFill>
                <a:effectLst/>
                <a:latin typeface="Roboto Condensed" panose="020F0502020204030204" pitchFamily="34" charset="0"/>
                <a:hlinkClick r:id="rId3"/>
              </a:rPr>
              <a:t>28-9eef-748c9862041c&amp;state=a</a:t>
            </a:r>
          </a:p>
          <a:p>
            <a:pPr marL="0" indent="0">
              <a:lnSpc>
                <a:spcPct val="115000"/>
              </a:lnSpc>
              <a:spcBef>
                <a:spcPts val="0"/>
              </a:spcBef>
              <a:buFont typeface="Arial"/>
              <a:buNone/>
            </a:pPr>
            <a:r>
              <a:rPr lang="en" altLang="zh-TW" sz="800" b="0" i="0" dirty="0">
                <a:solidFill>
                  <a:srgbClr val="000000"/>
                </a:solidFill>
                <a:effectLst/>
                <a:latin typeface="Roboto Condensed" panose="020F0502020204030204" pitchFamily="34" charset="0"/>
                <a:hlinkClick r:id="rId3"/>
              </a:rPr>
              <a:t>b443b6a-7a7b-4e88-9c99-9bef76af5836</a:t>
            </a:r>
            <a:endParaRPr lang="en" altLang="zh-TW" sz="800" b="0" i="0" dirty="0">
              <a:solidFill>
                <a:srgbClr val="000000"/>
              </a:solidFill>
              <a:effectLst/>
              <a:latin typeface="Roboto Condensed" panose="020F0502020204030204" pitchFamily="34" charset="0"/>
            </a:endParaRPr>
          </a:p>
          <a:p>
            <a:pPr marL="0" indent="0">
              <a:lnSpc>
                <a:spcPct val="115000"/>
              </a:lnSpc>
              <a:spcBef>
                <a:spcPts val="0"/>
              </a:spcBef>
              <a:buFont typeface="Arial"/>
              <a:buNone/>
            </a:pPr>
            <a:endParaRPr lang="zh-TW" altLang="en-US" sz="2400" dirty="0">
              <a:solidFill>
                <a:srgbClr val="000000"/>
              </a:solidFill>
            </a:endParaRPr>
          </a:p>
        </p:txBody>
      </p:sp>
      <p:pic>
        <p:nvPicPr>
          <p:cNvPr id="4" name="圖片 3" descr="一張含有 兒童藝術, 地圖 的圖片&#10;&#10;自動產生的描述">
            <a:extLst>
              <a:ext uri="{FF2B5EF4-FFF2-40B4-BE49-F238E27FC236}">
                <a16:creationId xmlns:a16="http://schemas.microsoft.com/office/drawing/2014/main" id="{C4BF4702-390B-323B-E8CA-D0DC22E02480}"/>
              </a:ext>
            </a:extLst>
          </p:cNvPr>
          <p:cNvPicPr>
            <a:picLocks noChangeAspect="1"/>
          </p:cNvPicPr>
          <p:nvPr/>
        </p:nvPicPr>
        <p:blipFill>
          <a:blip r:embed="rId4"/>
          <a:stretch>
            <a:fillRect/>
          </a:stretch>
        </p:blipFill>
        <p:spPr>
          <a:xfrm>
            <a:off x="2874741" y="1520557"/>
            <a:ext cx="3605957" cy="5230619"/>
          </a:xfrm>
          <a:prstGeom prst="rect">
            <a:avLst/>
          </a:prstGeom>
        </p:spPr>
      </p:pic>
      <p:pic>
        <p:nvPicPr>
          <p:cNvPr id="8" name="圖片 7" descr="一張含有 地圖, 樣式 的圖片&#10;&#10;自動產生的描述">
            <a:extLst>
              <a:ext uri="{FF2B5EF4-FFF2-40B4-BE49-F238E27FC236}">
                <a16:creationId xmlns:a16="http://schemas.microsoft.com/office/drawing/2014/main" id="{6117A5A3-EF2C-D81A-7AE6-53E46DD1D3B0}"/>
              </a:ext>
            </a:extLst>
          </p:cNvPr>
          <p:cNvPicPr>
            <a:picLocks noChangeAspect="1"/>
          </p:cNvPicPr>
          <p:nvPr/>
        </p:nvPicPr>
        <p:blipFill>
          <a:blip r:embed="rId5"/>
          <a:stretch>
            <a:fillRect/>
          </a:stretch>
        </p:blipFill>
        <p:spPr>
          <a:xfrm>
            <a:off x="7761200" y="1416118"/>
            <a:ext cx="3112117" cy="5335058"/>
          </a:xfrm>
          <a:prstGeom prst="rect">
            <a:avLst/>
          </a:prstGeom>
        </p:spPr>
      </p:pic>
      <p:sp>
        <p:nvSpPr>
          <p:cNvPr id="10" name="文字方塊 9">
            <a:extLst>
              <a:ext uri="{FF2B5EF4-FFF2-40B4-BE49-F238E27FC236}">
                <a16:creationId xmlns:a16="http://schemas.microsoft.com/office/drawing/2014/main" id="{0BDE7C9D-005C-BF37-6AAA-393358FF4587}"/>
              </a:ext>
            </a:extLst>
          </p:cNvPr>
          <p:cNvSpPr txBox="1"/>
          <p:nvPr/>
        </p:nvSpPr>
        <p:spPr>
          <a:xfrm>
            <a:off x="291679" y="5161396"/>
            <a:ext cx="2371622" cy="1600438"/>
          </a:xfrm>
          <a:prstGeom prst="rect">
            <a:avLst/>
          </a:prstGeom>
          <a:noFill/>
        </p:spPr>
        <p:txBody>
          <a:bodyPr wrap="square" rtlCol="0">
            <a:spAutoFit/>
          </a:bodyPr>
          <a:lstStyle/>
          <a:p>
            <a:r>
              <a:rPr kumimoji="1" lang="en-US" altLang="zh-TW" dirty="0"/>
              <a:t>Package name : Ellipsis</a:t>
            </a:r>
          </a:p>
          <a:p>
            <a:r>
              <a:rPr kumimoji="1" lang="en-US" altLang="zh-TW" dirty="0"/>
              <a:t>Document : </a:t>
            </a:r>
          </a:p>
          <a:p>
            <a:r>
              <a:rPr kumimoji="1" lang="en" altLang="zh-TW" dirty="0">
                <a:hlinkClick r:id="rId6"/>
              </a:rPr>
              <a:t>https://docs.ellipsis-drive.com/integrate-with-ed/use-viewer-as-embedded-window</a:t>
            </a:r>
            <a:endParaRPr kumimoji="1" lang="en-US" altLang="zh-TW" dirty="0"/>
          </a:p>
          <a:p>
            <a:endParaRPr kumimoji="1" lang="zh-TW" altLang="en-US" dirty="0"/>
          </a:p>
        </p:txBody>
      </p:sp>
    </p:spTree>
    <p:extLst>
      <p:ext uri="{BB962C8B-B14F-4D97-AF65-F5344CB8AC3E}">
        <p14:creationId xmlns:p14="http://schemas.microsoft.com/office/powerpoint/2010/main" val="4064279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
          <a:extLst>
            <a:ext uri="{FF2B5EF4-FFF2-40B4-BE49-F238E27FC236}">
              <a16:creationId xmlns:a16="http://schemas.microsoft.com/office/drawing/2014/main" id="{A59939CD-6E7D-81D4-8C7F-6EE296F5D673}"/>
            </a:ext>
          </a:extLst>
        </p:cNvPr>
        <p:cNvGrpSpPr/>
        <p:nvPr/>
      </p:nvGrpSpPr>
      <p:grpSpPr>
        <a:xfrm>
          <a:off x="0" y="0"/>
          <a:ext cx="0" cy="0"/>
          <a:chOff x="0" y="0"/>
          <a:chExt cx="0" cy="0"/>
        </a:xfrm>
      </p:grpSpPr>
      <p:sp>
        <p:nvSpPr>
          <p:cNvPr id="79" name="Google Shape;79;p14">
            <a:extLst>
              <a:ext uri="{FF2B5EF4-FFF2-40B4-BE49-F238E27FC236}">
                <a16:creationId xmlns:a16="http://schemas.microsoft.com/office/drawing/2014/main" id="{16E7A02D-EB97-BBB8-8541-E87EAB2BB99B}"/>
              </a:ext>
            </a:extLst>
          </p:cNvPr>
          <p:cNvSpPr txBox="1">
            <a:spLocks noGrp="1"/>
          </p:cNvSpPr>
          <p:nvPr>
            <p:ph type="title"/>
          </p:nvPr>
        </p:nvSpPr>
        <p:spPr>
          <a:xfrm>
            <a:off x="784974" y="96166"/>
            <a:ext cx="10972800" cy="929400"/>
          </a:xfrm>
          <a:prstGeom prst="rect">
            <a:avLst/>
          </a:prstGeom>
          <a:noFill/>
          <a:ln>
            <a:noFill/>
          </a:ln>
        </p:spPr>
        <p:txBody>
          <a:bodyPr spcFirstLastPara="1" wrap="square" lIns="91425" tIns="45700" rIns="91425" bIns="45700" anchor="ctr" anchorCtr="0">
            <a:noAutofit/>
          </a:bodyPr>
          <a:lstStyle/>
          <a:p>
            <a:r>
              <a:rPr lang="en-US" altLang="zh-TW" sz="4400" dirty="0">
                <a:solidFill>
                  <a:srgbClr val="25B1AB"/>
                </a:solidFill>
              </a:rPr>
              <a:t>steps for preprocessing population data</a:t>
            </a:r>
            <a:endParaRPr lang="zh-TW" altLang="en-US" sz="4400" dirty="0">
              <a:solidFill>
                <a:srgbClr val="25B1AB"/>
              </a:solidFill>
            </a:endParaRPr>
          </a:p>
        </p:txBody>
      </p:sp>
      <p:sp>
        <p:nvSpPr>
          <p:cNvPr id="3" name="投影片編號版面配置區 2">
            <a:extLst>
              <a:ext uri="{FF2B5EF4-FFF2-40B4-BE49-F238E27FC236}">
                <a16:creationId xmlns:a16="http://schemas.microsoft.com/office/drawing/2014/main" id="{B1B9C657-5BA6-09FF-B4D5-4D842AD86973}"/>
              </a:ext>
            </a:extLst>
          </p:cNvPr>
          <p:cNvSpPr>
            <a:spLocks noGrp="1"/>
          </p:cNvSpPr>
          <p:nvPr>
            <p:ph type="sldNum" idx="12"/>
          </p:nvPr>
        </p:nvSpPr>
        <p:spPr>
          <a:xfrm>
            <a:off x="11629947" y="6507834"/>
            <a:ext cx="528320" cy="508000"/>
          </a:xfrm>
        </p:spPr>
        <p:txBody>
          <a:bodyPr/>
          <a:lstStyle/>
          <a:p>
            <a:pPr marL="0" lvl="0" indent="0" algn="l" rtl="0">
              <a:spcBef>
                <a:spcPts val="0"/>
              </a:spcBef>
              <a:spcAft>
                <a:spcPts val="0"/>
              </a:spcAft>
              <a:buNone/>
            </a:pPr>
            <a:fld id="{00000000-1234-1234-1234-123412341234}" type="slidenum">
              <a:rPr lang="en-US" altLang="zh-TW" smtClean="0"/>
              <a:t>8</a:t>
            </a:fld>
            <a:endParaRPr lang="zh-TW" altLang="en-US" dirty="0"/>
          </a:p>
        </p:txBody>
      </p:sp>
      <p:sp>
        <p:nvSpPr>
          <p:cNvPr id="10" name="文字方塊 9">
            <a:extLst>
              <a:ext uri="{FF2B5EF4-FFF2-40B4-BE49-F238E27FC236}">
                <a16:creationId xmlns:a16="http://schemas.microsoft.com/office/drawing/2014/main" id="{0133AF8F-0D67-0F56-92EE-65BD7D99EE07}"/>
              </a:ext>
            </a:extLst>
          </p:cNvPr>
          <p:cNvSpPr txBox="1"/>
          <p:nvPr/>
        </p:nvSpPr>
        <p:spPr>
          <a:xfrm>
            <a:off x="283748" y="1028948"/>
            <a:ext cx="12510163" cy="5575052"/>
          </a:xfrm>
          <a:prstGeom prst="rect">
            <a:avLst/>
          </a:prstGeom>
          <a:noFill/>
        </p:spPr>
        <p:txBody>
          <a:bodyPr wrap="square" rtlCol="0">
            <a:spAutoFit/>
          </a:bodyPr>
          <a:lstStyle/>
          <a:p>
            <a:pPr algn="l">
              <a:lnSpc>
                <a:spcPct val="150000"/>
              </a:lnSpc>
              <a:buFont typeface="+mj-lt"/>
              <a:buAutoNum type="arabicPeriod"/>
            </a:pPr>
            <a:r>
              <a:rPr lang="en" altLang="zh-TW" sz="2400" dirty="0">
                <a:solidFill>
                  <a:schemeClr val="bg1">
                    <a:lumMod val="75000"/>
                  </a:schemeClr>
                </a:solidFill>
                <a:latin typeface="Söhne"/>
              </a:rPr>
              <a:t> Preprocess</a:t>
            </a:r>
            <a:r>
              <a:rPr lang="en" altLang="zh-TW" sz="2400" b="0" i="0" dirty="0">
                <a:solidFill>
                  <a:schemeClr val="bg1">
                    <a:lumMod val="75000"/>
                  </a:schemeClr>
                </a:solidFill>
                <a:effectLst/>
                <a:latin typeface="Söhne"/>
              </a:rPr>
              <a:t> the data (referred to on the previous page) to transform it into a count format.</a:t>
            </a:r>
          </a:p>
          <a:p>
            <a:pPr algn="l">
              <a:lnSpc>
                <a:spcPct val="150000"/>
              </a:lnSpc>
              <a:buFont typeface="+mj-lt"/>
              <a:buAutoNum type="arabicPeriod"/>
            </a:pPr>
            <a:r>
              <a:rPr lang="en" altLang="zh-TW" sz="2400" dirty="0">
                <a:solidFill>
                  <a:schemeClr val="bg1">
                    <a:lumMod val="75000"/>
                  </a:schemeClr>
                </a:solidFill>
                <a:latin typeface="Söhne"/>
              </a:rPr>
              <a:t> Merge the preprocessed data with a map that includes geometry, ensuring to match the granularity, so that the data contains a geometry column.</a:t>
            </a:r>
          </a:p>
          <a:p>
            <a:pPr algn="l">
              <a:lnSpc>
                <a:spcPct val="150000"/>
              </a:lnSpc>
              <a:buFont typeface="+mj-lt"/>
              <a:buAutoNum type="arabicPeriod"/>
            </a:pPr>
            <a:endParaRPr lang="en" altLang="zh-TW" sz="2400" dirty="0">
              <a:solidFill>
                <a:schemeClr val="bg1">
                  <a:lumMod val="75000"/>
                </a:schemeClr>
              </a:solidFill>
              <a:latin typeface="Söhne"/>
            </a:endParaRPr>
          </a:p>
          <a:p>
            <a:pPr marL="342900" indent="-342900">
              <a:lnSpc>
                <a:spcPct val="150000"/>
              </a:lnSpc>
              <a:buClr>
                <a:srgbClr val="7F7F7F"/>
              </a:buClr>
              <a:buSzPts val="2600"/>
              <a:buAutoNum type="arabicPeriod"/>
            </a:pPr>
            <a:endParaRPr lang="en-US" altLang="zh-TW" sz="2400" b="1" dirty="0">
              <a:solidFill>
                <a:schemeClr val="bg1">
                  <a:lumMod val="75000"/>
                </a:schemeClr>
              </a:solidFill>
            </a:endParaRPr>
          </a:p>
          <a:p>
            <a:pPr marL="342900" indent="-342900">
              <a:lnSpc>
                <a:spcPct val="150000"/>
              </a:lnSpc>
              <a:buClr>
                <a:srgbClr val="7F7F7F"/>
              </a:buClr>
              <a:buSzPts val="2600"/>
              <a:buAutoNum type="arabicPeriod"/>
            </a:pPr>
            <a:endParaRPr lang="en-US" altLang="zh-TW" sz="2400" b="1" dirty="0">
              <a:solidFill>
                <a:schemeClr val="bg1">
                  <a:lumMod val="75000"/>
                </a:schemeClr>
              </a:solidFill>
            </a:endParaRPr>
          </a:p>
          <a:p>
            <a:pPr algn="l">
              <a:lnSpc>
                <a:spcPct val="150000"/>
              </a:lnSpc>
              <a:buFont typeface="+mj-lt"/>
              <a:buAutoNum type="arabicPeriod"/>
            </a:pPr>
            <a:r>
              <a:rPr lang="zh-TW" altLang="en-US" sz="2400" dirty="0">
                <a:solidFill>
                  <a:schemeClr val="bg1">
                    <a:lumMod val="75000"/>
                  </a:schemeClr>
                </a:solidFill>
                <a:latin typeface="Söhne"/>
              </a:rPr>
              <a:t> </a:t>
            </a:r>
            <a:r>
              <a:rPr lang="en" altLang="zh-TW" sz="2400" dirty="0">
                <a:solidFill>
                  <a:schemeClr val="bg1">
                    <a:lumMod val="75000"/>
                  </a:schemeClr>
                </a:solidFill>
                <a:latin typeface="Söhne"/>
              </a:rPr>
              <a:t>Create hexagons that cover Taiwan, which should include a geometry column.</a:t>
            </a:r>
          </a:p>
          <a:p>
            <a:pPr algn="l">
              <a:lnSpc>
                <a:spcPct val="150000"/>
              </a:lnSpc>
              <a:buFont typeface="+mj-lt"/>
              <a:buAutoNum type="arabicPeriod"/>
            </a:pPr>
            <a:r>
              <a:rPr lang="en" altLang="zh-TW" sz="2400" dirty="0">
                <a:solidFill>
                  <a:schemeClr val="bg1">
                    <a:lumMod val="75000"/>
                  </a:schemeClr>
                </a:solidFill>
                <a:latin typeface="Söhne"/>
              </a:rPr>
              <a:t> Standardize the coordinates to EPSG:4326.</a:t>
            </a:r>
          </a:p>
          <a:p>
            <a:pPr algn="l">
              <a:lnSpc>
                <a:spcPct val="150000"/>
              </a:lnSpc>
              <a:buFont typeface="+mj-lt"/>
              <a:buAutoNum type="arabicPeriod"/>
            </a:pPr>
            <a:r>
              <a:rPr lang="en" altLang="zh-TW" sz="2400" dirty="0">
                <a:solidFill>
                  <a:srgbClr val="0D0D0D"/>
                </a:solidFill>
                <a:latin typeface="Söhne"/>
              </a:rPr>
              <a:t> Run the algorithm on the data containing geometry fields (both hexagons and data).</a:t>
            </a:r>
          </a:p>
          <a:p>
            <a:pPr algn="l">
              <a:lnSpc>
                <a:spcPct val="150000"/>
              </a:lnSpc>
              <a:buFont typeface="+mj-lt"/>
              <a:buAutoNum type="arabicPeriod"/>
            </a:pPr>
            <a:r>
              <a:rPr lang="en" altLang="zh-TW" sz="2400" dirty="0">
                <a:solidFill>
                  <a:schemeClr val="bg1">
                    <a:lumMod val="75000"/>
                  </a:schemeClr>
                </a:solidFill>
                <a:latin typeface="Söhne"/>
              </a:rPr>
              <a:t> Calculate the amount of data within each hexagon and upload the completed map to Ellipse.</a:t>
            </a:r>
          </a:p>
        </p:txBody>
      </p:sp>
      <p:pic>
        <p:nvPicPr>
          <p:cNvPr id="4" name="圖片 3" descr="一張含有 文字, 螢幕擷取畫面, 字型, 收據 的圖片&#10;&#10;自動產生的描述">
            <a:extLst>
              <a:ext uri="{FF2B5EF4-FFF2-40B4-BE49-F238E27FC236}">
                <a16:creationId xmlns:a16="http://schemas.microsoft.com/office/drawing/2014/main" id="{6430A1A9-7DF9-BFAF-472E-98E16BD2D9AD}"/>
              </a:ext>
            </a:extLst>
          </p:cNvPr>
          <p:cNvPicPr>
            <a:picLocks noChangeAspect="1"/>
          </p:cNvPicPr>
          <p:nvPr/>
        </p:nvPicPr>
        <p:blipFill>
          <a:blip r:embed="rId3"/>
          <a:stretch>
            <a:fillRect/>
          </a:stretch>
        </p:blipFill>
        <p:spPr>
          <a:xfrm>
            <a:off x="1292221" y="2781544"/>
            <a:ext cx="8594309" cy="1671116"/>
          </a:xfrm>
          <a:prstGeom prst="rect">
            <a:avLst/>
          </a:prstGeom>
        </p:spPr>
      </p:pic>
    </p:spTree>
    <p:extLst>
      <p:ext uri="{BB962C8B-B14F-4D97-AF65-F5344CB8AC3E}">
        <p14:creationId xmlns:p14="http://schemas.microsoft.com/office/powerpoint/2010/main" val="378691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
          <a:extLst>
            <a:ext uri="{FF2B5EF4-FFF2-40B4-BE49-F238E27FC236}">
              <a16:creationId xmlns:a16="http://schemas.microsoft.com/office/drawing/2014/main" id="{A06680B1-BDC3-D52F-A406-4D828780326B}"/>
            </a:ext>
          </a:extLst>
        </p:cNvPr>
        <p:cNvGrpSpPr/>
        <p:nvPr/>
      </p:nvGrpSpPr>
      <p:grpSpPr>
        <a:xfrm>
          <a:off x="0" y="0"/>
          <a:ext cx="0" cy="0"/>
          <a:chOff x="0" y="0"/>
          <a:chExt cx="0" cy="0"/>
        </a:xfrm>
      </p:grpSpPr>
      <p:sp>
        <p:nvSpPr>
          <p:cNvPr id="85" name="Google Shape;85;p15">
            <a:extLst>
              <a:ext uri="{FF2B5EF4-FFF2-40B4-BE49-F238E27FC236}">
                <a16:creationId xmlns:a16="http://schemas.microsoft.com/office/drawing/2014/main" id="{0AEB5E37-C40A-98DE-CF27-6905ACC13CE6}"/>
              </a:ext>
            </a:extLst>
          </p:cNvPr>
          <p:cNvSpPr txBox="1">
            <a:spLocks noGrp="1"/>
          </p:cNvSpPr>
          <p:nvPr>
            <p:ph type="title"/>
          </p:nvPr>
        </p:nvSpPr>
        <p:spPr>
          <a:xfrm>
            <a:off x="690880" y="-159705"/>
            <a:ext cx="10972800" cy="139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25B1AB"/>
                </a:solidFill>
              </a:rPr>
              <a:t>Algorithm</a:t>
            </a:r>
            <a:endParaRPr dirty="0">
              <a:solidFill>
                <a:srgbClr val="25B1AB"/>
              </a:solidFill>
            </a:endParaRPr>
          </a:p>
        </p:txBody>
      </p:sp>
      <p:sp>
        <p:nvSpPr>
          <p:cNvPr id="3" name="投影片編號版面配置區 2">
            <a:extLst>
              <a:ext uri="{FF2B5EF4-FFF2-40B4-BE49-F238E27FC236}">
                <a16:creationId xmlns:a16="http://schemas.microsoft.com/office/drawing/2014/main" id="{35C2F0F5-2CC5-4C2F-6B02-6B12F5C5B00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ltLang="zh-TW" smtClean="0"/>
              <a:t>9</a:t>
            </a:fld>
            <a:endParaRPr lang="zh-TW" altLang="en-US" dirty="0"/>
          </a:p>
        </p:txBody>
      </p:sp>
      <p:sp>
        <p:nvSpPr>
          <p:cNvPr id="4" name="剪去對角線角落矩形 3">
            <a:extLst>
              <a:ext uri="{FF2B5EF4-FFF2-40B4-BE49-F238E27FC236}">
                <a16:creationId xmlns:a16="http://schemas.microsoft.com/office/drawing/2014/main" id="{D25B5329-7FBE-2FA3-7C09-192D36E1BC3F}"/>
              </a:ext>
            </a:extLst>
          </p:cNvPr>
          <p:cNvSpPr/>
          <p:nvPr/>
        </p:nvSpPr>
        <p:spPr>
          <a:xfrm>
            <a:off x="1918281" y="3589533"/>
            <a:ext cx="2267826" cy="2341484"/>
          </a:xfrm>
          <a:prstGeom prst="snip2DiagRect">
            <a:avLst/>
          </a:prstGeom>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 name="圓角化同側角落矩形 4">
            <a:extLst>
              <a:ext uri="{FF2B5EF4-FFF2-40B4-BE49-F238E27FC236}">
                <a16:creationId xmlns:a16="http://schemas.microsoft.com/office/drawing/2014/main" id="{CF8055B5-0FEF-AC02-7E10-EAA61D610238}"/>
              </a:ext>
            </a:extLst>
          </p:cNvPr>
          <p:cNvSpPr/>
          <p:nvPr/>
        </p:nvSpPr>
        <p:spPr>
          <a:xfrm>
            <a:off x="978715" y="2013358"/>
            <a:ext cx="2569828" cy="1567320"/>
          </a:xfrm>
          <a:prstGeom prst="round2SameRect">
            <a:avLst/>
          </a:prstGeom>
          <a:ln w="571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 name="圓角化單一角落矩形 6">
            <a:extLst>
              <a:ext uri="{FF2B5EF4-FFF2-40B4-BE49-F238E27FC236}">
                <a16:creationId xmlns:a16="http://schemas.microsoft.com/office/drawing/2014/main" id="{41BA4494-8B4A-0879-8557-2A30496AF7B2}"/>
              </a:ext>
            </a:extLst>
          </p:cNvPr>
          <p:cNvSpPr/>
          <p:nvPr/>
        </p:nvSpPr>
        <p:spPr>
          <a:xfrm rot="10800000">
            <a:off x="978714" y="3580677"/>
            <a:ext cx="939567" cy="1939278"/>
          </a:xfrm>
          <a:prstGeom prst="round1Rect">
            <a:avLst/>
          </a:prstGeom>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23" name="圖片 22" descr="一張含有 黑色, 黑暗 的圖片&#10;&#10;自動產生的描述">
            <a:extLst>
              <a:ext uri="{FF2B5EF4-FFF2-40B4-BE49-F238E27FC236}">
                <a16:creationId xmlns:a16="http://schemas.microsoft.com/office/drawing/2014/main" id="{E7BD579F-5F22-3828-2AA3-3C422547FBC4}"/>
              </a:ext>
            </a:extLst>
          </p:cNvPr>
          <p:cNvPicPr>
            <a:picLocks noChangeAspect="1"/>
          </p:cNvPicPr>
          <p:nvPr/>
        </p:nvPicPr>
        <p:blipFill rotWithShape="1">
          <a:blip r:embed="rId3"/>
          <a:srcRect t="88673" r="87371"/>
          <a:stretch/>
        </p:blipFill>
        <p:spPr>
          <a:xfrm>
            <a:off x="978713" y="2582017"/>
            <a:ext cx="3207393" cy="2876741"/>
          </a:xfrm>
          <a:prstGeom prst="rect">
            <a:avLst/>
          </a:prstGeom>
        </p:spPr>
      </p:pic>
      <p:cxnSp>
        <p:nvCxnSpPr>
          <p:cNvPr id="36" name="直線接點 35">
            <a:extLst>
              <a:ext uri="{FF2B5EF4-FFF2-40B4-BE49-F238E27FC236}">
                <a16:creationId xmlns:a16="http://schemas.microsoft.com/office/drawing/2014/main" id="{225FDB7C-C0CC-D992-A427-D6450622850A}"/>
              </a:ext>
            </a:extLst>
          </p:cNvPr>
          <p:cNvCxnSpPr>
            <a:cxnSpLocks/>
            <a:endCxn id="39" idx="1"/>
          </p:cNvCxnSpPr>
          <p:nvPr/>
        </p:nvCxnSpPr>
        <p:spPr>
          <a:xfrm flipV="1">
            <a:off x="3811771" y="4303769"/>
            <a:ext cx="922881" cy="112323"/>
          </a:xfrm>
          <a:prstGeom prst="lin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ECB4A80B-F99C-8F92-AE4D-67FB75CCC4DE}"/>
              </a:ext>
            </a:extLst>
          </p:cNvPr>
          <p:cNvSpPr txBox="1"/>
          <p:nvPr/>
        </p:nvSpPr>
        <p:spPr>
          <a:xfrm>
            <a:off x="4734652" y="3934437"/>
            <a:ext cx="1679913" cy="738664"/>
          </a:xfrm>
          <a:prstGeom prst="rect">
            <a:avLst/>
          </a:prstGeom>
          <a:solidFill>
            <a:schemeClr val="lt1"/>
          </a:solidFill>
        </p:spPr>
        <p:txBody>
          <a:bodyPr wrap="square" rtlCol="0">
            <a:spAutoFit/>
          </a:bodyPr>
          <a:lstStyle/>
          <a:p>
            <a:r>
              <a:rPr kumimoji="1" lang="en-US" altLang="zh-TW" dirty="0"/>
              <a:t>50/200 = ¼</a:t>
            </a:r>
          </a:p>
          <a:p>
            <a:r>
              <a:rPr kumimoji="1" lang="en-US" altLang="zh-TW" dirty="0"/>
              <a:t>30 * ¼  = 7.5 people</a:t>
            </a:r>
          </a:p>
        </p:txBody>
      </p:sp>
      <p:sp>
        <p:nvSpPr>
          <p:cNvPr id="40" name="文字方塊 39">
            <a:extLst>
              <a:ext uri="{FF2B5EF4-FFF2-40B4-BE49-F238E27FC236}">
                <a16:creationId xmlns:a16="http://schemas.microsoft.com/office/drawing/2014/main" id="{404D5669-7E9F-EE89-61CB-AA0B101B2F89}"/>
              </a:ext>
            </a:extLst>
          </p:cNvPr>
          <p:cNvSpPr txBox="1"/>
          <p:nvPr/>
        </p:nvSpPr>
        <p:spPr>
          <a:xfrm>
            <a:off x="5861534" y="1666405"/>
            <a:ext cx="7486309" cy="338554"/>
          </a:xfrm>
          <a:prstGeom prst="rect">
            <a:avLst/>
          </a:prstGeom>
          <a:solidFill>
            <a:schemeClr val="lt1"/>
          </a:solidFill>
        </p:spPr>
        <p:txBody>
          <a:bodyPr wrap="square" rtlCol="0">
            <a:spAutoFit/>
          </a:bodyPr>
          <a:lstStyle/>
          <a:p>
            <a:r>
              <a:rPr lang="en" altLang="zh-TW" sz="1600" b="0" i="0" dirty="0">
                <a:solidFill>
                  <a:srgbClr val="C00000"/>
                </a:solidFill>
                <a:effectLst/>
                <a:latin typeface="Söhne"/>
              </a:rPr>
              <a:t>Assume the population is evenly distributed.</a:t>
            </a:r>
            <a:endParaRPr kumimoji="1" lang="en-US" altLang="zh-TW" sz="1600" dirty="0">
              <a:solidFill>
                <a:srgbClr val="C00000"/>
              </a:solidFill>
            </a:endParaRPr>
          </a:p>
        </p:txBody>
      </p:sp>
      <p:sp>
        <p:nvSpPr>
          <p:cNvPr id="2" name="文字方塊 1">
            <a:extLst>
              <a:ext uri="{FF2B5EF4-FFF2-40B4-BE49-F238E27FC236}">
                <a16:creationId xmlns:a16="http://schemas.microsoft.com/office/drawing/2014/main" id="{23B1BF5C-23AD-6462-2EEF-12DDEDA52910}"/>
              </a:ext>
            </a:extLst>
          </p:cNvPr>
          <p:cNvSpPr txBox="1"/>
          <p:nvPr/>
        </p:nvSpPr>
        <p:spPr>
          <a:xfrm>
            <a:off x="4849794" y="160415"/>
            <a:ext cx="6061312" cy="1477328"/>
          </a:xfrm>
          <a:prstGeom prst="rect">
            <a:avLst/>
          </a:prstGeom>
          <a:solidFill>
            <a:schemeClr val="lt1"/>
          </a:solidFill>
        </p:spPr>
        <p:txBody>
          <a:bodyPr wrap="square" rtlCol="0">
            <a:spAutoFit/>
          </a:bodyPr>
          <a:lstStyle/>
          <a:p>
            <a:r>
              <a:rPr lang="en" altLang="zh-TW" sz="1800" b="0" i="0" dirty="0">
                <a:solidFill>
                  <a:srgbClr val="0D0D0D"/>
                </a:solidFill>
                <a:effectLst/>
                <a:latin typeface="Söhne"/>
              </a:rPr>
              <a:t>Step1: Calculate the intersection area between hexagons and population regions to obtain the area ratio.</a:t>
            </a:r>
          </a:p>
          <a:p>
            <a:endParaRPr lang="en" altLang="zh-TW" sz="1800" b="0" i="0" dirty="0">
              <a:solidFill>
                <a:srgbClr val="0D0D0D"/>
              </a:solidFill>
              <a:effectLst/>
              <a:latin typeface="Söhne"/>
            </a:endParaRPr>
          </a:p>
          <a:p>
            <a:r>
              <a:rPr lang="en" altLang="zh-TW" sz="1800" b="0" i="0" dirty="0">
                <a:solidFill>
                  <a:srgbClr val="0D0D0D"/>
                </a:solidFill>
                <a:effectLst/>
                <a:latin typeface="Söhne"/>
              </a:rPr>
              <a:t>Step2: Multiply the area ratio by the population count of the population regions to estimate the population for each area.</a:t>
            </a:r>
            <a:endParaRPr kumimoji="1" lang="en-US" altLang="zh-TW" sz="1800" dirty="0"/>
          </a:p>
        </p:txBody>
      </p:sp>
      <p:cxnSp>
        <p:nvCxnSpPr>
          <p:cNvPr id="6" name="直線接點 5">
            <a:extLst>
              <a:ext uri="{FF2B5EF4-FFF2-40B4-BE49-F238E27FC236}">
                <a16:creationId xmlns:a16="http://schemas.microsoft.com/office/drawing/2014/main" id="{921BF212-EEA3-AB28-784A-30B34AE208E0}"/>
              </a:ext>
            </a:extLst>
          </p:cNvPr>
          <p:cNvCxnSpPr>
            <a:cxnSpLocks/>
          </p:cNvCxnSpPr>
          <p:nvPr/>
        </p:nvCxnSpPr>
        <p:spPr>
          <a:xfrm flipV="1">
            <a:off x="3052194" y="2663639"/>
            <a:ext cx="2070601" cy="6762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手繪多邊形 12">
            <a:extLst>
              <a:ext uri="{FF2B5EF4-FFF2-40B4-BE49-F238E27FC236}">
                <a16:creationId xmlns:a16="http://schemas.microsoft.com/office/drawing/2014/main" id="{0E57BE6D-E789-1E78-3439-707340B7728D}"/>
              </a:ext>
            </a:extLst>
          </p:cNvPr>
          <p:cNvSpPr/>
          <p:nvPr/>
        </p:nvSpPr>
        <p:spPr>
          <a:xfrm>
            <a:off x="2259724" y="2743200"/>
            <a:ext cx="1177159" cy="840828"/>
          </a:xfrm>
          <a:custGeom>
            <a:avLst/>
            <a:gdLst>
              <a:gd name="connsiteX0" fmla="*/ 588579 w 1177159"/>
              <a:gd name="connsiteY0" fmla="*/ 0 h 840828"/>
              <a:gd name="connsiteX1" fmla="*/ 10510 w 1177159"/>
              <a:gd name="connsiteY1" fmla="*/ 336331 h 840828"/>
              <a:gd name="connsiteX2" fmla="*/ 0 w 1177159"/>
              <a:gd name="connsiteY2" fmla="*/ 840828 h 840828"/>
              <a:gd name="connsiteX3" fmla="*/ 1177159 w 1177159"/>
              <a:gd name="connsiteY3" fmla="*/ 840828 h 840828"/>
              <a:gd name="connsiteX4" fmla="*/ 1145628 w 1177159"/>
              <a:gd name="connsiteY4" fmla="*/ 336331 h 840828"/>
              <a:gd name="connsiteX5" fmla="*/ 588579 w 1177159"/>
              <a:gd name="connsiteY5" fmla="*/ 0 h 840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7159" h="840828">
                <a:moveTo>
                  <a:pt x="588579" y="0"/>
                </a:moveTo>
                <a:lnTo>
                  <a:pt x="10510" y="336331"/>
                </a:lnTo>
                <a:lnTo>
                  <a:pt x="0" y="840828"/>
                </a:lnTo>
                <a:lnTo>
                  <a:pt x="1177159" y="840828"/>
                </a:lnTo>
                <a:lnTo>
                  <a:pt x="1145628" y="336331"/>
                </a:lnTo>
                <a:lnTo>
                  <a:pt x="588579" y="0"/>
                </a:lnTo>
                <a:close/>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5" name="六邊形 14">
            <a:extLst>
              <a:ext uri="{FF2B5EF4-FFF2-40B4-BE49-F238E27FC236}">
                <a16:creationId xmlns:a16="http://schemas.microsoft.com/office/drawing/2014/main" id="{37F66E52-C7FE-685F-55F0-805113BDDFC0}"/>
              </a:ext>
            </a:extLst>
          </p:cNvPr>
          <p:cNvSpPr/>
          <p:nvPr/>
        </p:nvSpPr>
        <p:spPr>
          <a:xfrm rot="16200000">
            <a:off x="1457965" y="1540654"/>
            <a:ext cx="1501630" cy="1339764"/>
          </a:xfrm>
          <a:prstGeom prst="hexagon">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6" name="六邊形 15">
            <a:extLst>
              <a:ext uri="{FF2B5EF4-FFF2-40B4-BE49-F238E27FC236}">
                <a16:creationId xmlns:a16="http://schemas.microsoft.com/office/drawing/2014/main" id="{176B0380-6330-DB09-00C2-0B2967FE99E4}"/>
              </a:ext>
            </a:extLst>
          </p:cNvPr>
          <p:cNvSpPr/>
          <p:nvPr/>
        </p:nvSpPr>
        <p:spPr>
          <a:xfrm rot="16200000">
            <a:off x="103328" y="1567973"/>
            <a:ext cx="1501630" cy="1339764"/>
          </a:xfrm>
          <a:prstGeom prst="hexagon">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7" name="六邊形 16">
            <a:extLst>
              <a:ext uri="{FF2B5EF4-FFF2-40B4-BE49-F238E27FC236}">
                <a16:creationId xmlns:a16="http://schemas.microsoft.com/office/drawing/2014/main" id="{5D26E228-918F-07A3-49C5-BAFD783A1E1D}"/>
              </a:ext>
            </a:extLst>
          </p:cNvPr>
          <p:cNvSpPr/>
          <p:nvPr/>
        </p:nvSpPr>
        <p:spPr>
          <a:xfrm rot="16200000">
            <a:off x="2792897" y="1513452"/>
            <a:ext cx="1501630" cy="1339764"/>
          </a:xfrm>
          <a:prstGeom prst="hexagon">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8" name="文字方塊 17">
            <a:extLst>
              <a:ext uri="{FF2B5EF4-FFF2-40B4-BE49-F238E27FC236}">
                <a16:creationId xmlns:a16="http://schemas.microsoft.com/office/drawing/2014/main" id="{2588EE69-9948-A12A-EFC9-52E799520E08}"/>
              </a:ext>
            </a:extLst>
          </p:cNvPr>
          <p:cNvSpPr txBox="1"/>
          <p:nvPr/>
        </p:nvSpPr>
        <p:spPr>
          <a:xfrm>
            <a:off x="4673938" y="2400931"/>
            <a:ext cx="1740627" cy="738664"/>
          </a:xfrm>
          <a:prstGeom prst="rect">
            <a:avLst/>
          </a:prstGeom>
          <a:solidFill>
            <a:schemeClr val="lt1"/>
          </a:solidFill>
        </p:spPr>
        <p:txBody>
          <a:bodyPr wrap="square" rtlCol="0">
            <a:spAutoFit/>
          </a:bodyPr>
          <a:lstStyle/>
          <a:p>
            <a:r>
              <a:rPr kumimoji="1" lang="en-US" altLang="zh-TW" dirty="0"/>
              <a:t>40/120 = 1/3</a:t>
            </a:r>
          </a:p>
          <a:p>
            <a:r>
              <a:rPr kumimoji="1" lang="en-US" altLang="zh-TW" dirty="0"/>
              <a:t>1000 * 1/3  = 333 people</a:t>
            </a:r>
          </a:p>
        </p:txBody>
      </p:sp>
      <p:sp>
        <p:nvSpPr>
          <p:cNvPr id="19" name="手繪多邊形 18">
            <a:extLst>
              <a:ext uri="{FF2B5EF4-FFF2-40B4-BE49-F238E27FC236}">
                <a16:creationId xmlns:a16="http://schemas.microsoft.com/office/drawing/2014/main" id="{F4809656-0C0E-956E-2CE6-D88206F21D98}"/>
              </a:ext>
            </a:extLst>
          </p:cNvPr>
          <p:cNvSpPr/>
          <p:nvPr/>
        </p:nvSpPr>
        <p:spPr>
          <a:xfrm>
            <a:off x="2259724" y="3563007"/>
            <a:ext cx="1166648" cy="472965"/>
          </a:xfrm>
          <a:custGeom>
            <a:avLst/>
            <a:gdLst>
              <a:gd name="connsiteX0" fmla="*/ 21021 w 1166648"/>
              <a:gd name="connsiteY0" fmla="*/ 0 h 472965"/>
              <a:gd name="connsiteX1" fmla="*/ 0 w 1166648"/>
              <a:gd name="connsiteY1" fmla="*/ 126124 h 472965"/>
              <a:gd name="connsiteX2" fmla="*/ 578069 w 1166648"/>
              <a:gd name="connsiteY2" fmla="*/ 472965 h 472965"/>
              <a:gd name="connsiteX3" fmla="*/ 1166648 w 1166648"/>
              <a:gd name="connsiteY3" fmla="*/ 157655 h 472965"/>
              <a:gd name="connsiteX4" fmla="*/ 1166648 w 1166648"/>
              <a:gd name="connsiteY4" fmla="*/ 21021 h 472965"/>
              <a:gd name="connsiteX5" fmla="*/ 21021 w 1166648"/>
              <a:gd name="connsiteY5" fmla="*/ 0 h 47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6648" h="472965">
                <a:moveTo>
                  <a:pt x="21021" y="0"/>
                </a:moveTo>
                <a:lnTo>
                  <a:pt x="0" y="126124"/>
                </a:lnTo>
                <a:lnTo>
                  <a:pt x="578069" y="472965"/>
                </a:lnTo>
                <a:lnTo>
                  <a:pt x="1166648" y="157655"/>
                </a:lnTo>
                <a:lnTo>
                  <a:pt x="1166648" y="21021"/>
                </a:lnTo>
                <a:lnTo>
                  <a:pt x="21021" y="0"/>
                </a:lnTo>
                <a:close/>
              </a:path>
            </a:pathLst>
          </a:custGeom>
          <a:no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0" name="直線接點 19">
            <a:extLst>
              <a:ext uri="{FF2B5EF4-FFF2-40B4-BE49-F238E27FC236}">
                <a16:creationId xmlns:a16="http://schemas.microsoft.com/office/drawing/2014/main" id="{278F012E-68DE-5C9A-3287-0CFF9DBCDC16}"/>
              </a:ext>
            </a:extLst>
          </p:cNvPr>
          <p:cNvCxnSpPr>
            <a:cxnSpLocks/>
          </p:cNvCxnSpPr>
          <p:nvPr/>
        </p:nvCxnSpPr>
        <p:spPr>
          <a:xfrm flipV="1">
            <a:off x="3069826" y="3379181"/>
            <a:ext cx="1722608" cy="349433"/>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030F03B6-3DFB-6601-B658-F36C2CB46B75}"/>
              </a:ext>
            </a:extLst>
          </p:cNvPr>
          <p:cNvSpPr txBox="1"/>
          <p:nvPr/>
        </p:nvSpPr>
        <p:spPr>
          <a:xfrm>
            <a:off x="4680973" y="3204725"/>
            <a:ext cx="1740628" cy="738664"/>
          </a:xfrm>
          <a:prstGeom prst="rect">
            <a:avLst/>
          </a:prstGeom>
          <a:solidFill>
            <a:schemeClr val="lt1"/>
          </a:solidFill>
        </p:spPr>
        <p:txBody>
          <a:bodyPr wrap="square" rtlCol="0">
            <a:spAutoFit/>
          </a:bodyPr>
          <a:lstStyle/>
          <a:p>
            <a:r>
              <a:rPr kumimoji="1" lang="en-US" altLang="zh-TW" dirty="0"/>
              <a:t>10/200 = 1/20</a:t>
            </a:r>
          </a:p>
          <a:p>
            <a:r>
              <a:rPr kumimoji="1" lang="en-US" altLang="zh-TW" dirty="0"/>
              <a:t>30 * 1/20  = 1.5 people</a:t>
            </a:r>
          </a:p>
        </p:txBody>
      </p:sp>
      <p:sp>
        <p:nvSpPr>
          <p:cNvPr id="24" name="文字方塊 23">
            <a:extLst>
              <a:ext uri="{FF2B5EF4-FFF2-40B4-BE49-F238E27FC236}">
                <a16:creationId xmlns:a16="http://schemas.microsoft.com/office/drawing/2014/main" id="{2D7AFAE2-109C-19E8-7036-06311B050B01}"/>
              </a:ext>
            </a:extLst>
          </p:cNvPr>
          <p:cNvSpPr txBox="1"/>
          <p:nvPr/>
        </p:nvSpPr>
        <p:spPr>
          <a:xfrm>
            <a:off x="2220071" y="3038419"/>
            <a:ext cx="1094761" cy="461665"/>
          </a:xfrm>
          <a:prstGeom prst="rect">
            <a:avLst/>
          </a:prstGeom>
          <a:noFill/>
        </p:spPr>
        <p:txBody>
          <a:bodyPr wrap="square" rtlCol="0">
            <a:spAutoFit/>
          </a:bodyPr>
          <a:lstStyle/>
          <a:p>
            <a:pPr algn="ctr"/>
            <a:r>
              <a:rPr kumimoji="1" lang="en-US" altLang="zh-TW" sz="1200" b="1" dirty="0">
                <a:solidFill>
                  <a:schemeClr val="bg1"/>
                </a:solidFill>
              </a:rPr>
              <a:t>area</a:t>
            </a:r>
          </a:p>
          <a:p>
            <a:pPr algn="ctr"/>
            <a:r>
              <a:rPr kumimoji="1" lang="en-US" altLang="zh-TW" sz="1200" b="1" dirty="0">
                <a:solidFill>
                  <a:schemeClr val="bg1"/>
                </a:solidFill>
              </a:rPr>
              <a:t>40cm^2</a:t>
            </a:r>
            <a:endParaRPr kumimoji="1" lang="zh-TW" altLang="en-US" sz="1200" b="1" dirty="0">
              <a:solidFill>
                <a:schemeClr val="bg1"/>
              </a:solidFill>
            </a:endParaRPr>
          </a:p>
        </p:txBody>
      </p:sp>
      <p:sp>
        <p:nvSpPr>
          <p:cNvPr id="25" name="文字方塊 24">
            <a:extLst>
              <a:ext uri="{FF2B5EF4-FFF2-40B4-BE49-F238E27FC236}">
                <a16:creationId xmlns:a16="http://schemas.microsoft.com/office/drawing/2014/main" id="{38D7E43A-84B3-DD65-2349-9DCA85627084}"/>
              </a:ext>
            </a:extLst>
          </p:cNvPr>
          <p:cNvSpPr txBox="1"/>
          <p:nvPr/>
        </p:nvSpPr>
        <p:spPr>
          <a:xfrm>
            <a:off x="2310973" y="3549060"/>
            <a:ext cx="1094761" cy="430887"/>
          </a:xfrm>
          <a:prstGeom prst="rect">
            <a:avLst/>
          </a:prstGeom>
          <a:noFill/>
        </p:spPr>
        <p:txBody>
          <a:bodyPr wrap="square" rtlCol="0">
            <a:spAutoFit/>
          </a:bodyPr>
          <a:lstStyle/>
          <a:p>
            <a:pPr algn="ctr"/>
            <a:r>
              <a:rPr kumimoji="1" lang="en-US" altLang="zh-TW" sz="1100" b="1" dirty="0">
                <a:solidFill>
                  <a:schemeClr val="bg1"/>
                </a:solidFill>
              </a:rPr>
              <a:t>area</a:t>
            </a:r>
          </a:p>
          <a:p>
            <a:pPr algn="ctr"/>
            <a:r>
              <a:rPr kumimoji="1" lang="en-US" altLang="zh-TW" sz="1100" b="1" dirty="0">
                <a:solidFill>
                  <a:schemeClr val="bg1"/>
                </a:solidFill>
              </a:rPr>
              <a:t>10cm^2</a:t>
            </a:r>
            <a:endParaRPr kumimoji="1" lang="zh-TW" altLang="en-US" sz="1100" b="1" dirty="0">
              <a:solidFill>
                <a:schemeClr val="bg1"/>
              </a:solidFill>
            </a:endParaRPr>
          </a:p>
        </p:txBody>
      </p:sp>
      <p:cxnSp>
        <p:nvCxnSpPr>
          <p:cNvPr id="55" name="Straight Arrow Connector 13">
            <a:extLst>
              <a:ext uri="{FF2B5EF4-FFF2-40B4-BE49-F238E27FC236}">
                <a16:creationId xmlns:a16="http://schemas.microsoft.com/office/drawing/2014/main" id="{25562E20-1A7D-D228-7635-620A65F9782E}"/>
              </a:ext>
            </a:extLst>
          </p:cNvPr>
          <p:cNvCxnSpPr>
            <a:cxnSpLocks/>
          </p:cNvCxnSpPr>
          <p:nvPr/>
        </p:nvCxnSpPr>
        <p:spPr>
          <a:xfrm flipV="1">
            <a:off x="6421601" y="3147495"/>
            <a:ext cx="757405" cy="328887"/>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13">
            <a:extLst>
              <a:ext uri="{FF2B5EF4-FFF2-40B4-BE49-F238E27FC236}">
                <a16:creationId xmlns:a16="http://schemas.microsoft.com/office/drawing/2014/main" id="{67572506-EB2E-BEC0-5F55-ED08EBBD084B}"/>
              </a:ext>
            </a:extLst>
          </p:cNvPr>
          <p:cNvCxnSpPr>
            <a:cxnSpLocks/>
            <a:stCxn id="18" idx="3"/>
          </p:cNvCxnSpPr>
          <p:nvPr/>
        </p:nvCxnSpPr>
        <p:spPr>
          <a:xfrm>
            <a:off x="6414565" y="2770263"/>
            <a:ext cx="764441" cy="369203"/>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文字方塊 61">
            <a:extLst>
              <a:ext uri="{FF2B5EF4-FFF2-40B4-BE49-F238E27FC236}">
                <a16:creationId xmlns:a16="http://schemas.microsoft.com/office/drawing/2014/main" id="{77328837-9AC7-96B1-DC89-9352CFB9116A}"/>
              </a:ext>
            </a:extLst>
          </p:cNvPr>
          <p:cNvSpPr txBox="1"/>
          <p:nvPr/>
        </p:nvSpPr>
        <p:spPr>
          <a:xfrm>
            <a:off x="7336863" y="3010503"/>
            <a:ext cx="2267826" cy="523220"/>
          </a:xfrm>
          <a:prstGeom prst="rect">
            <a:avLst/>
          </a:prstGeom>
          <a:solidFill>
            <a:schemeClr val="lt1"/>
          </a:solidFill>
        </p:spPr>
        <p:txBody>
          <a:bodyPr wrap="square" rtlCol="0">
            <a:spAutoFit/>
          </a:bodyPr>
          <a:lstStyle/>
          <a:p>
            <a:r>
              <a:rPr kumimoji="1" lang="en-US" altLang="zh-TW" dirty="0"/>
              <a:t>383 people(</a:t>
            </a:r>
            <a:r>
              <a:rPr lang="en" altLang="zh-TW" b="0" i="0" dirty="0">
                <a:solidFill>
                  <a:srgbClr val="0D0D0D"/>
                </a:solidFill>
                <a:effectLst/>
                <a:latin typeface="Söhne"/>
              </a:rPr>
              <a:t>This hexagon's population count</a:t>
            </a:r>
            <a:r>
              <a:rPr kumimoji="1" lang="en-US" altLang="zh-TW" b="0" i="0" dirty="0">
                <a:solidFill>
                  <a:srgbClr val="0D0D0D"/>
                </a:solidFill>
                <a:effectLst/>
                <a:latin typeface="Söhne"/>
              </a:rPr>
              <a:t>)</a:t>
            </a:r>
            <a:endParaRPr kumimoji="1" lang="en-US" altLang="zh-TW" dirty="0"/>
          </a:p>
        </p:txBody>
      </p:sp>
      <p:sp>
        <p:nvSpPr>
          <p:cNvPr id="63" name="六邊形 62">
            <a:extLst>
              <a:ext uri="{FF2B5EF4-FFF2-40B4-BE49-F238E27FC236}">
                <a16:creationId xmlns:a16="http://schemas.microsoft.com/office/drawing/2014/main" id="{AF18713E-3774-06F2-4F5D-B86EBD5BD61E}"/>
              </a:ext>
            </a:extLst>
          </p:cNvPr>
          <p:cNvSpPr/>
          <p:nvPr/>
        </p:nvSpPr>
        <p:spPr>
          <a:xfrm rot="16200000">
            <a:off x="920754" y="5052090"/>
            <a:ext cx="1383741" cy="1154628"/>
          </a:xfrm>
          <a:prstGeom prst="hexagon">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4" name="六邊形 63">
            <a:extLst>
              <a:ext uri="{FF2B5EF4-FFF2-40B4-BE49-F238E27FC236}">
                <a16:creationId xmlns:a16="http://schemas.microsoft.com/office/drawing/2014/main" id="{4662B6F5-5A15-05EC-F140-2BA27C86F444}"/>
              </a:ext>
            </a:extLst>
          </p:cNvPr>
          <p:cNvSpPr/>
          <p:nvPr/>
        </p:nvSpPr>
        <p:spPr>
          <a:xfrm rot="16200000">
            <a:off x="2156434" y="5096150"/>
            <a:ext cx="1383741" cy="1177160"/>
          </a:xfrm>
          <a:prstGeom prst="hexagon">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5" name="六邊形 64">
            <a:extLst>
              <a:ext uri="{FF2B5EF4-FFF2-40B4-BE49-F238E27FC236}">
                <a16:creationId xmlns:a16="http://schemas.microsoft.com/office/drawing/2014/main" id="{300D9497-5F73-A9A9-AEAA-B1A4F977013E}"/>
              </a:ext>
            </a:extLst>
          </p:cNvPr>
          <p:cNvSpPr/>
          <p:nvPr/>
        </p:nvSpPr>
        <p:spPr>
          <a:xfrm rot="16200000">
            <a:off x="3411574" y="5096151"/>
            <a:ext cx="1383741" cy="1177160"/>
          </a:xfrm>
          <a:prstGeom prst="hexagon">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6" name="手繪多邊形 65">
            <a:extLst>
              <a:ext uri="{FF2B5EF4-FFF2-40B4-BE49-F238E27FC236}">
                <a16:creationId xmlns:a16="http://schemas.microsoft.com/office/drawing/2014/main" id="{A4181783-6B9F-D33C-B956-348CAAA74F12}"/>
              </a:ext>
            </a:extLst>
          </p:cNvPr>
          <p:cNvSpPr/>
          <p:nvPr/>
        </p:nvSpPr>
        <p:spPr>
          <a:xfrm>
            <a:off x="981445" y="2004501"/>
            <a:ext cx="3212983" cy="3917659"/>
          </a:xfrm>
          <a:custGeom>
            <a:avLst/>
            <a:gdLst>
              <a:gd name="connsiteX0" fmla="*/ 176169 w 3212983"/>
              <a:gd name="connsiteY0" fmla="*/ 8389 h 3917659"/>
              <a:gd name="connsiteX1" fmla="*/ 92279 w 3212983"/>
              <a:gd name="connsiteY1" fmla="*/ 50334 h 3917659"/>
              <a:gd name="connsiteX2" fmla="*/ 92279 w 3212983"/>
              <a:gd name="connsiteY2" fmla="*/ 50334 h 3917659"/>
              <a:gd name="connsiteX3" fmla="*/ 16778 w 3212983"/>
              <a:gd name="connsiteY3" fmla="*/ 159391 h 3917659"/>
              <a:gd name="connsiteX4" fmla="*/ 16778 w 3212983"/>
              <a:gd name="connsiteY4" fmla="*/ 159391 h 3917659"/>
              <a:gd name="connsiteX5" fmla="*/ 0 w 3212983"/>
              <a:gd name="connsiteY5" fmla="*/ 3397541 h 3917659"/>
              <a:gd name="connsiteX6" fmla="*/ 50334 w 3212983"/>
              <a:gd name="connsiteY6" fmla="*/ 3481431 h 3917659"/>
              <a:gd name="connsiteX7" fmla="*/ 142613 w 3212983"/>
              <a:gd name="connsiteY7" fmla="*/ 3531765 h 3917659"/>
              <a:gd name="connsiteX8" fmla="*/ 931178 w 3212983"/>
              <a:gd name="connsiteY8" fmla="*/ 3523376 h 3917659"/>
              <a:gd name="connsiteX9" fmla="*/ 1317071 w 3212983"/>
              <a:gd name="connsiteY9" fmla="*/ 3917659 h 3917659"/>
              <a:gd name="connsiteX10" fmla="*/ 3212983 w 3212983"/>
              <a:gd name="connsiteY10" fmla="*/ 3909270 h 3917659"/>
              <a:gd name="connsiteX11" fmla="*/ 3204594 w 3212983"/>
              <a:gd name="connsiteY11" fmla="*/ 1946246 h 3917659"/>
              <a:gd name="connsiteX12" fmla="*/ 2843868 w 3212983"/>
              <a:gd name="connsiteY12" fmla="*/ 1568741 h 3917659"/>
              <a:gd name="connsiteX13" fmla="*/ 2583809 w 3212983"/>
              <a:gd name="connsiteY13" fmla="*/ 1568741 h 3917659"/>
              <a:gd name="connsiteX14" fmla="*/ 2575420 w 3212983"/>
              <a:gd name="connsiteY14" fmla="*/ 998290 h 3917659"/>
              <a:gd name="connsiteX15" fmla="*/ 2567031 w 3212983"/>
              <a:gd name="connsiteY15" fmla="*/ 192947 h 3917659"/>
              <a:gd name="connsiteX16" fmla="*/ 2533475 w 3212983"/>
              <a:gd name="connsiteY16" fmla="*/ 109057 h 3917659"/>
              <a:gd name="connsiteX17" fmla="*/ 2474752 w 3212983"/>
              <a:gd name="connsiteY17" fmla="*/ 58723 h 3917659"/>
              <a:gd name="connsiteX18" fmla="*/ 2390862 w 3212983"/>
              <a:gd name="connsiteY18" fmla="*/ 8389 h 3917659"/>
              <a:gd name="connsiteX19" fmla="*/ 2290194 w 3212983"/>
              <a:gd name="connsiteY19" fmla="*/ 0 h 3917659"/>
              <a:gd name="connsiteX20" fmla="*/ 176169 w 3212983"/>
              <a:gd name="connsiteY20" fmla="*/ 8389 h 391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12983" h="3917659">
                <a:moveTo>
                  <a:pt x="176169" y="8389"/>
                </a:moveTo>
                <a:lnTo>
                  <a:pt x="92279" y="50334"/>
                </a:lnTo>
                <a:lnTo>
                  <a:pt x="92279" y="50334"/>
                </a:lnTo>
                <a:lnTo>
                  <a:pt x="16778" y="159391"/>
                </a:lnTo>
                <a:lnTo>
                  <a:pt x="16778" y="159391"/>
                </a:lnTo>
                <a:cubicBezTo>
                  <a:pt x="11185" y="1238774"/>
                  <a:pt x="5593" y="2318158"/>
                  <a:pt x="0" y="3397541"/>
                </a:cubicBezTo>
                <a:lnTo>
                  <a:pt x="50334" y="3481431"/>
                </a:lnTo>
                <a:lnTo>
                  <a:pt x="142613" y="3531765"/>
                </a:lnTo>
                <a:lnTo>
                  <a:pt x="931178" y="3523376"/>
                </a:lnTo>
                <a:lnTo>
                  <a:pt x="1317071" y="3917659"/>
                </a:lnTo>
                <a:lnTo>
                  <a:pt x="3212983" y="3909270"/>
                </a:lnTo>
                <a:cubicBezTo>
                  <a:pt x="3210187" y="3254929"/>
                  <a:pt x="3207390" y="2600587"/>
                  <a:pt x="3204594" y="1946246"/>
                </a:cubicBezTo>
                <a:lnTo>
                  <a:pt x="2843868" y="1568741"/>
                </a:lnTo>
                <a:lnTo>
                  <a:pt x="2583809" y="1568741"/>
                </a:lnTo>
                <a:lnTo>
                  <a:pt x="2575420" y="998290"/>
                </a:lnTo>
                <a:cubicBezTo>
                  <a:pt x="2572624" y="729842"/>
                  <a:pt x="2569827" y="461395"/>
                  <a:pt x="2567031" y="192947"/>
                </a:cubicBezTo>
                <a:lnTo>
                  <a:pt x="2533475" y="109057"/>
                </a:lnTo>
                <a:lnTo>
                  <a:pt x="2474752" y="58723"/>
                </a:lnTo>
                <a:lnTo>
                  <a:pt x="2390862" y="8389"/>
                </a:lnTo>
                <a:lnTo>
                  <a:pt x="2290194" y="0"/>
                </a:lnTo>
                <a:lnTo>
                  <a:pt x="176169" y="8389"/>
                </a:lnTo>
                <a:close/>
              </a:path>
            </a:pathLst>
          </a:cu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TW" altLang="en-US" dirty="0"/>
              <a:t>  </a:t>
            </a:r>
          </a:p>
        </p:txBody>
      </p:sp>
      <p:sp>
        <p:nvSpPr>
          <p:cNvPr id="69" name="文字方塊 68">
            <a:extLst>
              <a:ext uri="{FF2B5EF4-FFF2-40B4-BE49-F238E27FC236}">
                <a16:creationId xmlns:a16="http://schemas.microsoft.com/office/drawing/2014/main" id="{932CFC28-E18E-0BB1-90FE-97B518D1A623}"/>
              </a:ext>
            </a:extLst>
          </p:cNvPr>
          <p:cNvSpPr txBox="1"/>
          <p:nvPr/>
        </p:nvSpPr>
        <p:spPr>
          <a:xfrm>
            <a:off x="11002516" y="3515897"/>
            <a:ext cx="1131494" cy="738664"/>
          </a:xfrm>
          <a:prstGeom prst="rect">
            <a:avLst/>
          </a:prstGeom>
          <a:solidFill>
            <a:srgbClr val="0070C0"/>
          </a:solidFill>
          <a:ln>
            <a:solidFill>
              <a:schemeClr val="bg2">
                <a:lumMod val="60000"/>
                <a:lumOff val="40000"/>
              </a:schemeClr>
            </a:solidFill>
          </a:ln>
        </p:spPr>
        <p:txBody>
          <a:bodyPr wrap="square" rtlCol="0">
            <a:spAutoFit/>
          </a:bodyPr>
          <a:lstStyle/>
          <a:p>
            <a:r>
              <a:rPr kumimoji="1" lang="en-US" altLang="zh-TW" b="1" dirty="0">
                <a:solidFill>
                  <a:srgbClr val="FFC000"/>
                </a:solidFill>
              </a:rPr>
              <a:t>Total population count</a:t>
            </a:r>
          </a:p>
        </p:txBody>
      </p:sp>
      <p:cxnSp>
        <p:nvCxnSpPr>
          <p:cNvPr id="72" name="直線箭頭接點 71">
            <a:extLst>
              <a:ext uri="{FF2B5EF4-FFF2-40B4-BE49-F238E27FC236}">
                <a16:creationId xmlns:a16="http://schemas.microsoft.com/office/drawing/2014/main" id="{E33AAB3D-B59C-52AE-9DE0-8CFBFB7433D8}"/>
              </a:ext>
            </a:extLst>
          </p:cNvPr>
          <p:cNvCxnSpPr>
            <a:cxnSpLocks/>
            <a:stCxn id="39" idx="3"/>
          </p:cNvCxnSpPr>
          <p:nvPr/>
        </p:nvCxnSpPr>
        <p:spPr>
          <a:xfrm flipV="1">
            <a:off x="6414565" y="4196047"/>
            <a:ext cx="841912" cy="1077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a:extLst>
              <a:ext uri="{FF2B5EF4-FFF2-40B4-BE49-F238E27FC236}">
                <a16:creationId xmlns:a16="http://schemas.microsoft.com/office/drawing/2014/main" id="{C13D5C8F-CEB1-1817-3EAA-0FDB0060A278}"/>
              </a:ext>
            </a:extLst>
          </p:cNvPr>
          <p:cNvSpPr txBox="1"/>
          <p:nvPr/>
        </p:nvSpPr>
        <p:spPr>
          <a:xfrm>
            <a:off x="7402082" y="3882083"/>
            <a:ext cx="2267826" cy="523220"/>
          </a:xfrm>
          <a:prstGeom prst="rect">
            <a:avLst/>
          </a:prstGeom>
          <a:solidFill>
            <a:schemeClr val="lt1"/>
          </a:solidFill>
        </p:spPr>
        <p:txBody>
          <a:bodyPr wrap="square" rtlCol="0">
            <a:spAutoFit/>
          </a:bodyPr>
          <a:lstStyle/>
          <a:p>
            <a:r>
              <a:rPr kumimoji="1" lang="en-US" altLang="zh-TW" dirty="0"/>
              <a:t>7.5 people(</a:t>
            </a:r>
            <a:r>
              <a:rPr lang="en" altLang="zh-TW" b="0" i="0" dirty="0">
                <a:solidFill>
                  <a:srgbClr val="0D0D0D"/>
                </a:solidFill>
                <a:effectLst/>
                <a:latin typeface="Söhne"/>
              </a:rPr>
              <a:t>This hexagon's population count</a:t>
            </a:r>
            <a:r>
              <a:rPr kumimoji="1" lang="en-US" altLang="zh-TW" b="0" i="0" dirty="0">
                <a:solidFill>
                  <a:srgbClr val="0D0D0D"/>
                </a:solidFill>
                <a:effectLst/>
                <a:latin typeface="Söhne"/>
              </a:rPr>
              <a:t>)</a:t>
            </a:r>
            <a:endParaRPr kumimoji="1" lang="en-US" altLang="zh-TW" dirty="0"/>
          </a:p>
        </p:txBody>
      </p:sp>
      <p:cxnSp>
        <p:nvCxnSpPr>
          <p:cNvPr id="79" name="Straight Arrow Connector 13">
            <a:extLst>
              <a:ext uri="{FF2B5EF4-FFF2-40B4-BE49-F238E27FC236}">
                <a16:creationId xmlns:a16="http://schemas.microsoft.com/office/drawing/2014/main" id="{E65D93C5-1F0E-9FC1-A3A6-84F670B88E23}"/>
              </a:ext>
            </a:extLst>
          </p:cNvPr>
          <p:cNvCxnSpPr>
            <a:cxnSpLocks/>
            <a:endCxn id="69" idx="1"/>
          </p:cNvCxnSpPr>
          <p:nvPr/>
        </p:nvCxnSpPr>
        <p:spPr>
          <a:xfrm flipV="1">
            <a:off x="9735127" y="3885229"/>
            <a:ext cx="1267389" cy="121472"/>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13">
            <a:extLst>
              <a:ext uri="{FF2B5EF4-FFF2-40B4-BE49-F238E27FC236}">
                <a16:creationId xmlns:a16="http://schemas.microsoft.com/office/drawing/2014/main" id="{DD17B80A-8615-0B5E-7E05-60681DEDC1E8}"/>
              </a:ext>
            </a:extLst>
          </p:cNvPr>
          <p:cNvCxnSpPr>
            <a:cxnSpLocks/>
          </p:cNvCxnSpPr>
          <p:nvPr/>
        </p:nvCxnSpPr>
        <p:spPr>
          <a:xfrm>
            <a:off x="9706463" y="3214953"/>
            <a:ext cx="1274425" cy="692369"/>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剪去對角線角落矩形 82">
            <a:extLst>
              <a:ext uri="{FF2B5EF4-FFF2-40B4-BE49-F238E27FC236}">
                <a16:creationId xmlns:a16="http://schemas.microsoft.com/office/drawing/2014/main" id="{9A72713D-71EA-0E14-2C36-011673149B5E}"/>
              </a:ext>
            </a:extLst>
          </p:cNvPr>
          <p:cNvSpPr/>
          <p:nvPr/>
        </p:nvSpPr>
        <p:spPr>
          <a:xfrm>
            <a:off x="8181017" y="4481830"/>
            <a:ext cx="2267826" cy="2341484"/>
          </a:xfrm>
          <a:prstGeom prst="snip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圓角化同側角落矩形 83">
            <a:extLst>
              <a:ext uri="{FF2B5EF4-FFF2-40B4-BE49-F238E27FC236}">
                <a16:creationId xmlns:a16="http://schemas.microsoft.com/office/drawing/2014/main" id="{D2E9B031-7398-130E-7EDC-E2046ED3BAC4}"/>
              </a:ext>
            </a:extLst>
          </p:cNvPr>
          <p:cNvSpPr/>
          <p:nvPr/>
        </p:nvSpPr>
        <p:spPr>
          <a:xfrm>
            <a:off x="4319250" y="4992191"/>
            <a:ext cx="2569828" cy="1567320"/>
          </a:xfrm>
          <a:prstGeom prst="round2Same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6" name="圓角化單一角落矩形 85">
            <a:extLst>
              <a:ext uri="{FF2B5EF4-FFF2-40B4-BE49-F238E27FC236}">
                <a16:creationId xmlns:a16="http://schemas.microsoft.com/office/drawing/2014/main" id="{F27B8DD1-EB69-6A06-8E6C-A39348450A8F}"/>
              </a:ext>
            </a:extLst>
          </p:cNvPr>
          <p:cNvSpPr/>
          <p:nvPr/>
        </p:nvSpPr>
        <p:spPr>
          <a:xfrm rot="10800000">
            <a:off x="7091733" y="4664150"/>
            <a:ext cx="939567" cy="1939278"/>
          </a:xfrm>
          <a:prstGeom prst="round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7" name="文字方塊 86">
            <a:extLst>
              <a:ext uri="{FF2B5EF4-FFF2-40B4-BE49-F238E27FC236}">
                <a16:creationId xmlns:a16="http://schemas.microsoft.com/office/drawing/2014/main" id="{F4FA2B0A-D395-522C-521D-08A457395143}"/>
              </a:ext>
            </a:extLst>
          </p:cNvPr>
          <p:cNvSpPr txBox="1"/>
          <p:nvPr/>
        </p:nvSpPr>
        <p:spPr>
          <a:xfrm>
            <a:off x="5072080" y="5432875"/>
            <a:ext cx="1246278" cy="923330"/>
          </a:xfrm>
          <a:prstGeom prst="rect">
            <a:avLst/>
          </a:prstGeom>
          <a:noFill/>
        </p:spPr>
        <p:txBody>
          <a:bodyPr wrap="square" rtlCol="0">
            <a:spAutoFit/>
          </a:bodyPr>
          <a:lstStyle/>
          <a:p>
            <a:pPr algn="ctr"/>
            <a:r>
              <a:rPr kumimoji="1" lang="en-US" altLang="zh-TW" sz="1800" b="1" dirty="0">
                <a:solidFill>
                  <a:schemeClr val="bg1"/>
                </a:solidFill>
              </a:rPr>
              <a:t>1000 people</a:t>
            </a:r>
          </a:p>
          <a:p>
            <a:pPr algn="ctr"/>
            <a:r>
              <a:rPr kumimoji="1" lang="en-US" altLang="zh-TW" sz="1800" b="1" dirty="0">
                <a:solidFill>
                  <a:schemeClr val="bg1"/>
                </a:solidFill>
              </a:rPr>
              <a:t>120cm^2</a:t>
            </a:r>
            <a:endParaRPr kumimoji="1" lang="zh-TW" altLang="en-US" sz="1800" b="1" dirty="0">
              <a:solidFill>
                <a:schemeClr val="bg1"/>
              </a:solidFill>
            </a:endParaRPr>
          </a:p>
        </p:txBody>
      </p:sp>
      <p:sp>
        <p:nvSpPr>
          <p:cNvPr id="88" name="文字方塊 87">
            <a:extLst>
              <a:ext uri="{FF2B5EF4-FFF2-40B4-BE49-F238E27FC236}">
                <a16:creationId xmlns:a16="http://schemas.microsoft.com/office/drawing/2014/main" id="{347E4279-F504-4C73-D6CA-18980BC5FFAE}"/>
              </a:ext>
            </a:extLst>
          </p:cNvPr>
          <p:cNvSpPr txBox="1"/>
          <p:nvPr/>
        </p:nvSpPr>
        <p:spPr>
          <a:xfrm>
            <a:off x="7061986" y="5310622"/>
            <a:ext cx="1112753" cy="923330"/>
          </a:xfrm>
          <a:prstGeom prst="rect">
            <a:avLst/>
          </a:prstGeom>
          <a:noFill/>
        </p:spPr>
        <p:txBody>
          <a:bodyPr wrap="square" rtlCol="0">
            <a:spAutoFit/>
          </a:bodyPr>
          <a:lstStyle/>
          <a:p>
            <a:r>
              <a:rPr kumimoji="1" lang="en-US" altLang="zh-TW" sz="1800" b="1" dirty="0">
                <a:solidFill>
                  <a:schemeClr val="bg1"/>
                </a:solidFill>
              </a:rPr>
              <a:t>600 people</a:t>
            </a:r>
          </a:p>
          <a:p>
            <a:r>
              <a:rPr kumimoji="1" lang="en-US" altLang="zh-TW" sz="1800" b="1" dirty="0">
                <a:solidFill>
                  <a:schemeClr val="bg1"/>
                </a:solidFill>
              </a:rPr>
              <a:t>50cm^2</a:t>
            </a:r>
            <a:endParaRPr kumimoji="1" lang="zh-TW" altLang="en-US" sz="1800" b="1" dirty="0">
              <a:solidFill>
                <a:schemeClr val="bg1"/>
              </a:solidFill>
            </a:endParaRPr>
          </a:p>
        </p:txBody>
      </p:sp>
      <p:sp>
        <p:nvSpPr>
          <p:cNvPr id="89" name="文字方塊 88">
            <a:extLst>
              <a:ext uri="{FF2B5EF4-FFF2-40B4-BE49-F238E27FC236}">
                <a16:creationId xmlns:a16="http://schemas.microsoft.com/office/drawing/2014/main" id="{4697DE0C-A3B9-0E3D-2409-C470F7CE57FA}"/>
              </a:ext>
            </a:extLst>
          </p:cNvPr>
          <p:cNvSpPr txBox="1"/>
          <p:nvPr/>
        </p:nvSpPr>
        <p:spPr>
          <a:xfrm>
            <a:off x="8730673" y="5297625"/>
            <a:ext cx="1343893" cy="646331"/>
          </a:xfrm>
          <a:prstGeom prst="rect">
            <a:avLst/>
          </a:prstGeom>
          <a:noFill/>
        </p:spPr>
        <p:txBody>
          <a:bodyPr wrap="square" rtlCol="0">
            <a:spAutoFit/>
          </a:bodyPr>
          <a:lstStyle/>
          <a:p>
            <a:pPr algn="ctr"/>
            <a:r>
              <a:rPr kumimoji="1" lang="en-US" altLang="zh-TW" sz="1800" b="1" dirty="0">
                <a:solidFill>
                  <a:schemeClr val="bg1"/>
                </a:solidFill>
              </a:rPr>
              <a:t>30 people</a:t>
            </a:r>
          </a:p>
          <a:p>
            <a:pPr algn="ctr"/>
            <a:r>
              <a:rPr kumimoji="1" lang="en-US" altLang="zh-TW" sz="1800" b="1" dirty="0">
                <a:solidFill>
                  <a:schemeClr val="bg1"/>
                </a:solidFill>
              </a:rPr>
              <a:t>200cm^2</a:t>
            </a:r>
            <a:endParaRPr kumimoji="1" lang="zh-TW" altLang="en-US" sz="1800" b="1" dirty="0">
              <a:solidFill>
                <a:schemeClr val="bg1"/>
              </a:solidFill>
            </a:endParaRPr>
          </a:p>
        </p:txBody>
      </p:sp>
      <p:sp>
        <p:nvSpPr>
          <p:cNvPr id="90" name="六邊形 89">
            <a:extLst>
              <a:ext uri="{FF2B5EF4-FFF2-40B4-BE49-F238E27FC236}">
                <a16:creationId xmlns:a16="http://schemas.microsoft.com/office/drawing/2014/main" id="{2F03D6E8-7802-A6B4-1770-DF921DFFE76F}"/>
              </a:ext>
            </a:extLst>
          </p:cNvPr>
          <p:cNvSpPr/>
          <p:nvPr/>
        </p:nvSpPr>
        <p:spPr>
          <a:xfrm rot="16200000">
            <a:off x="10580055" y="4912324"/>
            <a:ext cx="1501630" cy="1339764"/>
          </a:xfrm>
          <a:prstGeom prst="hexagon">
            <a:avLst/>
          </a:prstGeom>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1" name="文字方塊 90">
            <a:extLst>
              <a:ext uri="{FF2B5EF4-FFF2-40B4-BE49-F238E27FC236}">
                <a16:creationId xmlns:a16="http://schemas.microsoft.com/office/drawing/2014/main" id="{BACA86CB-89AA-122F-D22A-1D3BA7540051}"/>
              </a:ext>
            </a:extLst>
          </p:cNvPr>
          <p:cNvSpPr txBox="1"/>
          <p:nvPr/>
        </p:nvSpPr>
        <p:spPr>
          <a:xfrm>
            <a:off x="10769041" y="5253215"/>
            <a:ext cx="1094761" cy="646331"/>
          </a:xfrm>
          <a:prstGeom prst="rect">
            <a:avLst/>
          </a:prstGeom>
          <a:noFill/>
        </p:spPr>
        <p:txBody>
          <a:bodyPr wrap="square" rtlCol="0">
            <a:spAutoFit/>
          </a:bodyPr>
          <a:lstStyle/>
          <a:p>
            <a:pPr algn="ctr"/>
            <a:r>
              <a:rPr kumimoji="1" lang="en-US" altLang="zh-TW" sz="1800" b="1" dirty="0">
                <a:solidFill>
                  <a:schemeClr val="bg1"/>
                </a:solidFill>
              </a:rPr>
              <a:t>Area</a:t>
            </a:r>
          </a:p>
          <a:p>
            <a:pPr algn="ctr"/>
            <a:r>
              <a:rPr kumimoji="1" lang="en-US" altLang="zh-TW" sz="1800" b="1" dirty="0">
                <a:solidFill>
                  <a:schemeClr val="bg1"/>
                </a:solidFill>
              </a:rPr>
              <a:t>50cm^2</a:t>
            </a:r>
            <a:endParaRPr kumimoji="1" lang="zh-TW" altLang="en-US" sz="1800" b="1" dirty="0">
              <a:solidFill>
                <a:schemeClr val="bg1"/>
              </a:solidFill>
            </a:endParaRPr>
          </a:p>
        </p:txBody>
      </p:sp>
      <p:sp>
        <p:nvSpPr>
          <p:cNvPr id="104" name="文字方塊 103">
            <a:extLst>
              <a:ext uri="{FF2B5EF4-FFF2-40B4-BE49-F238E27FC236}">
                <a16:creationId xmlns:a16="http://schemas.microsoft.com/office/drawing/2014/main" id="{0C86A3DA-C227-BC67-11D1-AC704B9B2D45}"/>
              </a:ext>
            </a:extLst>
          </p:cNvPr>
          <p:cNvSpPr txBox="1"/>
          <p:nvPr/>
        </p:nvSpPr>
        <p:spPr>
          <a:xfrm>
            <a:off x="9021632" y="1849609"/>
            <a:ext cx="293298" cy="923330"/>
          </a:xfrm>
          <a:prstGeom prst="rect">
            <a:avLst/>
          </a:prstGeom>
          <a:noFill/>
        </p:spPr>
        <p:txBody>
          <a:bodyPr wrap="square" rtlCol="0">
            <a:spAutoFit/>
          </a:bodyPr>
          <a:lstStyle/>
          <a:p>
            <a:r>
              <a:rPr kumimoji="1" lang="en-US" altLang="zh-TW" sz="1800" b="1" dirty="0"/>
              <a:t>.</a:t>
            </a:r>
          </a:p>
          <a:p>
            <a:r>
              <a:rPr kumimoji="1" lang="en-US" altLang="zh-TW" sz="1800" b="1" dirty="0"/>
              <a:t>.</a:t>
            </a:r>
          </a:p>
          <a:p>
            <a:r>
              <a:rPr kumimoji="1" lang="en-US" altLang="zh-TW" sz="1800" b="1" dirty="0"/>
              <a:t>.</a:t>
            </a:r>
          </a:p>
        </p:txBody>
      </p:sp>
      <p:sp>
        <p:nvSpPr>
          <p:cNvPr id="8" name="手繪多邊形 7">
            <a:extLst>
              <a:ext uri="{FF2B5EF4-FFF2-40B4-BE49-F238E27FC236}">
                <a16:creationId xmlns:a16="http://schemas.microsoft.com/office/drawing/2014/main" id="{8AA88B8F-4F5F-55A6-FD05-439A330B17D2}"/>
              </a:ext>
            </a:extLst>
          </p:cNvPr>
          <p:cNvSpPr/>
          <p:nvPr/>
        </p:nvSpPr>
        <p:spPr>
          <a:xfrm>
            <a:off x="2949758" y="3891036"/>
            <a:ext cx="1095633" cy="1235675"/>
          </a:xfrm>
          <a:custGeom>
            <a:avLst/>
            <a:gdLst>
              <a:gd name="connsiteX0" fmla="*/ 551935 w 1095633"/>
              <a:gd name="connsiteY0" fmla="*/ 0 h 1235675"/>
              <a:gd name="connsiteX1" fmla="*/ 8238 w 1095633"/>
              <a:gd name="connsiteY1" fmla="*/ 313038 h 1235675"/>
              <a:gd name="connsiteX2" fmla="*/ 0 w 1095633"/>
              <a:gd name="connsiteY2" fmla="*/ 939113 h 1235675"/>
              <a:gd name="connsiteX3" fmla="*/ 510746 w 1095633"/>
              <a:gd name="connsiteY3" fmla="*/ 1235675 h 1235675"/>
              <a:gd name="connsiteX4" fmla="*/ 1070919 w 1095633"/>
              <a:gd name="connsiteY4" fmla="*/ 906162 h 1235675"/>
              <a:gd name="connsiteX5" fmla="*/ 1095633 w 1095633"/>
              <a:gd name="connsiteY5" fmla="*/ 321275 h 1235675"/>
              <a:gd name="connsiteX6" fmla="*/ 551935 w 1095633"/>
              <a:gd name="connsiteY6" fmla="*/ 0 h 123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5633" h="1235675">
                <a:moveTo>
                  <a:pt x="551935" y="0"/>
                </a:moveTo>
                <a:lnTo>
                  <a:pt x="8238" y="313038"/>
                </a:lnTo>
                <a:lnTo>
                  <a:pt x="0" y="939113"/>
                </a:lnTo>
                <a:lnTo>
                  <a:pt x="510746" y="1235675"/>
                </a:lnTo>
                <a:lnTo>
                  <a:pt x="1070919" y="906162"/>
                </a:lnTo>
                <a:lnTo>
                  <a:pt x="1095633" y="321275"/>
                </a:lnTo>
                <a:lnTo>
                  <a:pt x="551935" y="0"/>
                </a:lnTo>
                <a:close/>
              </a:path>
            </a:pathLst>
          </a:cu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文字方塊 8">
            <a:extLst>
              <a:ext uri="{FF2B5EF4-FFF2-40B4-BE49-F238E27FC236}">
                <a16:creationId xmlns:a16="http://schemas.microsoft.com/office/drawing/2014/main" id="{8770F1F1-9D39-B3E9-9A04-043F90F66B8C}"/>
              </a:ext>
            </a:extLst>
          </p:cNvPr>
          <p:cNvSpPr txBox="1"/>
          <p:nvPr/>
        </p:nvSpPr>
        <p:spPr>
          <a:xfrm>
            <a:off x="3092335" y="6010102"/>
            <a:ext cx="184731" cy="307777"/>
          </a:xfrm>
          <a:prstGeom prst="rect">
            <a:avLst/>
          </a:prstGeom>
          <a:noFill/>
        </p:spPr>
        <p:txBody>
          <a:bodyPr wrap="none" rtlCol="0">
            <a:spAutoFit/>
          </a:bodyPr>
          <a:lstStyle/>
          <a:p>
            <a:endParaRPr kumimoji="1" lang="zh-TW" altLang="en-US" dirty="0"/>
          </a:p>
        </p:txBody>
      </p:sp>
      <p:sp>
        <p:nvSpPr>
          <p:cNvPr id="10" name="文字方塊 9">
            <a:extLst>
              <a:ext uri="{FF2B5EF4-FFF2-40B4-BE49-F238E27FC236}">
                <a16:creationId xmlns:a16="http://schemas.microsoft.com/office/drawing/2014/main" id="{51DE8B17-1BF2-39C1-5CAD-F263BEAA0D40}"/>
              </a:ext>
            </a:extLst>
          </p:cNvPr>
          <p:cNvSpPr txBox="1"/>
          <p:nvPr/>
        </p:nvSpPr>
        <p:spPr>
          <a:xfrm>
            <a:off x="10947906" y="4300727"/>
            <a:ext cx="1267389" cy="307777"/>
          </a:xfrm>
          <a:prstGeom prst="rect">
            <a:avLst/>
          </a:prstGeom>
          <a:solidFill>
            <a:schemeClr val="lt1"/>
          </a:solidFill>
        </p:spPr>
        <p:txBody>
          <a:bodyPr wrap="square" rtlCol="0">
            <a:spAutoFit/>
          </a:bodyPr>
          <a:lstStyle/>
          <a:p>
            <a:r>
              <a:rPr kumimoji="1" lang="en-US" altLang="zh-TW" dirty="0">
                <a:solidFill>
                  <a:srgbClr val="FFC000"/>
                </a:solidFill>
              </a:rPr>
              <a:t>(for Validate)</a:t>
            </a:r>
          </a:p>
        </p:txBody>
      </p:sp>
      <p:pic>
        <p:nvPicPr>
          <p:cNvPr id="14" name="圖形 13" descr="新增 以實心填滿">
            <a:extLst>
              <a:ext uri="{FF2B5EF4-FFF2-40B4-BE49-F238E27FC236}">
                <a16:creationId xmlns:a16="http://schemas.microsoft.com/office/drawing/2014/main" id="{49248735-B169-7BFD-28B3-E5B10358AC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87491" y="2940720"/>
            <a:ext cx="281505" cy="281505"/>
          </a:xfrm>
          <a:prstGeom prst="rect">
            <a:avLst/>
          </a:prstGeom>
        </p:spPr>
      </p:pic>
      <p:pic>
        <p:nvPicPr>
          <p:cNvPr id="21" name="圖形 20" descr="新增 以實心填滿">
            <a:extLst>
              <a:ext uri="{FF2B5EF4-FFF2-40B4-BE49-F238E27FC236}">
                <a16:creationId xmlns:a16="http://schemas.microsoft.com/office/drawing/2014/main" id="{5A77EE30-BE65-D829-D93B-880921C818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15395" y="2736635"/>
            <a:ext cx="281505" cy="281505"/>
          </a:xfrm>
          <a:prstGeom prst="rect">
            <a:avLst/>
          </a:prstGeom>
        </p:spPr>
      </p:pic>
      <p:pic>
        <p:nvPicPr>
          <p:cNvPr id="26" name="圖形 25" descr="新增 以實心填滿">
            <a:extLst>
              <a:ext uri="{FF2B5EF4-FFF2-40B4-BE49-F238E27FC236}">
                <a16:creationId xmlns:a16="http://schemas.microsoft.com/office/drawing/2014/main" id="{737B7B8D-643E-EE84-1507-663B9BAAF4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21678" y="3459499"/>
            <a:ext cx="281505" cy="281505"/>
          </a:xfrm>
          <a:prstGeom prst="rect">
            <a:avLst/>
          </a:prstGeom>
        </p:spPr>
      </p:pic>
      <p:sp>
        <p:nvSpPr>
          <p:cNvPr id="27" name="文字方塊 26">
            <a:extLst>
              <a:ext uri="{FF2B5EF4-FFF2-40B4-BE49-F238E27FC236}">
                <a16:creationId xmlns:a16="http://schemas.microsoft.com/office/drawing/2014/main" id="{550263E7-36B1-7728-0840-95077CEBB484}"/>
              </a:ext>
            </a:extLst>
          </p:cNvPr>
          <p:cNvSpPr txBox="1"/>
          <p:nvPr/>
        </p:nvSpPr>
        <p:spPr>
          <a:xfrm>
            <a:off x="10464149" y="3346620"/>
            <a:ext cx="304892" cy="338554"/>
          </a:xfrm>
          <a:prstGeom prst="rect">
            <a:avLst/>
          </a:prstGeom>
          <a:noFill/>
        </p:spPr>
        <p:txBody>
          <a:bodyPr wrap="none" rtlCol="0">
            <a:spAutoFit/>
          </a:bodyPr>
          <a:lstStyle/>
          <a:p>
            <a:r>
              <a:rPr kumimoji="1" lang="en-US" altLang="zh-TW" sz="1600" dirty="0">
                <a:solidFill>
                  <a:srgbClr val="FF0000"/>
                </a:solidFill>
              </a:rPr>
              <a:t>=</a:t>
            </a:r>
            <a:endParaRPr kumimoji="1" lang="zh-TW" altLang="en-US" sz="1600" dirty="0">
              <a:solidFill>
                <a:srgbClr val="FF0000"/>
              </a:solidFill>
            </a:endParaRPr>
          </a:p>
        </p:txBody>
      </p:sp>
      <p:cxnSp>
        <p:nvCxnSpPr>
          <p:cNvPr id="11" name="Straight Arrow Connector 13">
            <a:extLst>
              <a:ext uri="{FF2B5EF4-FFF2-40B4-BE49-F238E27FC236}">
                <a16:creationId xmlns:a16="http://schemas.microsoft.com/office/drawing/2014/main" id="{7C426891-5859-9970-16E5-6ED4E63339B7}"/>
              </a:ext>
            </a:extLst>
          </p:cNvPr>
          <p:cNvCxnSpPr>
            <a:cxnSpLocks/>
          </p:cNvCxnSpPr>
          <p:nvPr/>
        </p:nvCxnSpPr>
        <p:spPr>
          <a:xfrm>
            <a:off x="9675613" y="2582017"/>
            <a:ext cx="1336127" cy="1302222"/>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5258836"/>
      </p:ext>
    </p:extLst>
  </p:cSld>
  <p:clrMapOvr>
    <a:masterClrMapping/>
  </p:clrMapOvr>
</p:sld>
</file>

<file path=ppt/theme/theme1.xml><?xml version="1.0" encoding="utf-8"?>
<a:theme xmlns:a="http://schemas.openxmlformats.org/drawingml/2006/main" name="1_Office 佈景主題">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文件" ma:contentTypeID="0x0101006775010AD7F4BF419F9277F79586AED1" ma:contentTypeVersion="5" ma:contentTypeDescription="建立新的文件。" ma:contentTypeScope="" ma:versionID="69581f57e8fdf04f8577e1c2a51769c8">
  <xsd:schema xmlns:xsd="http://www.w3.org/2001/XMLSchema" xmlns:xs="http://www.w3.org/2001/XMLSchema" xmlns:p="http://schemas.microsoft.com/office/2006/metadata/properties" xmlns:ns2="b17394b9-d033-4e16-a931-06328fd89949" xmlns:ns3="0c99a9d1-45a8-43cf-b3d9-c1a4e1e530f8" targetNamespace="http://schemas.microsoft.com/office/2006/metadata/properties" ma:root="true" ma:fieldsID="7daf563de326ae7a80bc421bb6dcac5e" ns2:_="" ns3:_="">
    <xsd:import namespace="b17394b9-d033-4e16-a931-06328fd89949"/>
    <xsd:import namespace="0c99a9d1-45a8-43cf-b3d9-c1a4e1e530f8"/>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7394b9-d033-4e16-a931-06328fd8994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c99a9d1-45a8-43cf-b3d9-c1a4e1e530f8" elementFormDefault="qualified">
    <xsd:import namespace="http://schemas.microsoft.com/office/2006/documentManagement/types"/>
    <xsd:import namespace="http://schemas.microsoft.com/office/infopath/2007/PartnerControls"/>
    <xsd:element name="SharedWithUsers" ma:index="11" nillable="true" ma:displayName="共用對象:"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共用詳細資料"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內容類型"/>
        <xsd:element ref="dc:title" minOccurs="0" maxOccurs="1" ma:index="4"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36F8268-6C44-4C7B-9154-779CA35E3421}">
  <ds:schemaRefs>
    <ds:schemaRef ds:uri="http://schemas.microsoft.com/sharepoint/v3/contenttype/forms"/>
  </ds:schemaRefs>
</ds:datastoreItem>
</file>

<file path=customXml/itemProps2.xml><?xml version="1.0" encoding="utf-8"?>
<ds:datastoreItem xmlns:ds="http://schemas.openxmlformats.org/officeDocument/2006/customXml" ds:itemID="{5175E910-4511-4B98-9360-9A54D4CD8D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17394b9-d033-4e16-a931-06328fd89949"/>
    <ds:schemaRef ds:uri="0c99a9d1-45a8-43cf-b3d9-c1a4e1e530f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7423</TotalTime>
  <Words>1925</Words>
  <Application>Microsoft Macintosh PowerPoint</Application>
  <PresentationFormat>寬螢幕</PresentationFormat>
  <Paragraphs>359</Paragraphs>
  <Slides>40</Slides>
  <Notes>37</Notes>
  <HiddenSlides>2</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40</vt:i4>
      </vt:variant>
    </vt:vector>
  </HeadingPairs>
  <TitlesOfParts>
    <vt:vector size="46" baseType="lpstr">
      <vt:lpstr>Noto Sans Symbols</vt:lpstr>
      <vt:lpstr>Söhne</vt:lpstr>
      <vt:lpstr>Arial</vt:lpstr>
      <vt:lpstr>Calibri</vt:lpstr>
      <vt:lpstr>Roboto Condensed</vt:lpstr>
      <vt:lpstr>1_Office 佈景主題</vt:lpstr>
      <vt:lpstr>PowerPoint 簡報</vt:lpstr>
      <vt:lpstr>Dataset</vt:lpstr>
      <vt:lpstr>steps for preprocessing population data</vt:lpstr>
      <vt:lpstr>steps for preprocessing population data</vt:lpstr>
      <vt:lpstr>Visualization - population</vt:lpstr>
      <vt:lpstr>Visualization - income</vt:lpstr>
      <vt:lpstr>Visualization – charging station</vt:lpstr>
      <vt:lpstr>steps for preprocessing population data</vt:lpstr>
      <vt:lpstr>Algorithm</vt:lpstr>
      <vt:lpstr>steps for preprocessing population data</vt:lpstr>
      <vt:lpstr>Determine hexagon parameters (based on population data)</vt:lpstr>
      <vt:lpstr>Resolution - definition</vt:lpstr>
      <vt:lpstr>Distance - definition</vt:lpstr>
      <vt:lpstr>observation</vt:lpstr>
      <vt:lpstr>PowerPoint 簡報</vt:lpstr>
      <vt:lpstr>Verification solution of distance</vt:lpstr>
      <vt:lpstr>PowerPoint 簡報</vt:lpstr>
      <vt:lpstr>Include or exclude offshore islands</vt:lpstr>
      <vt:lpstr>Verification – solution of excluding offshore islands</vt:lpstr>
      <vt:lpstr>Verification – solution of excluding offshore islands</vt:lpstr>
      <vt:lpstr>Process summary for each dataset</vt:lpstr>
      <vt:lpstr>Popularity</vt:lpstr>
      <vt:lpstr>Popularity – raw data</vt:lpstr>
      <vt:lpstr>Popularity - preprocessing</vt:lpstr>
      <vt:lpstr>Algorithm</vt:lpstr>
      <vt:lpstr>Population must not contain decimals</vt:lpstr>
      <vt:lpstr>Popularity - validate</vt:lpstr>
      <vt:lpstr>income</vt:lpstr>
      <vt:lpstr>Income – raw data</vt:lpstr>
      <vt:lpstr>Income - preprocessing</vt:lpstr>
      <vt:lpstr>Income - validate</vt:lpstr>
      <vt:lpstr>Charge station</vt:lpstr>
      <vt:lpstr>Charge_station – raw data</vt:lpstr>
      <vt:lpstr>Charge_station - preprocessing</vt:lpstr>
      <vt:lpstr>Algorithm</vt:lpstr>
      <vt:lpstr>Charge_station - validate</vt:lpstr>
      <vt:lpstr>The reasons for the discrepancy</vt:lpstr>
      <vt:lpstr>Income sum</vt:lpstr>
      <vt:lpstr>Income mean</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cp:lastModifiedBy>郭依璇</cp:lastModifiedBy>
  <cp:revision>144</cp:revision>
  <dcterms:modified xsi:type="dcterms:W3CDTF">2024-05-14T09:10:06Z</dcterms:modified>
</cp:coreProperties>
</file>